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495" r:id="rId2"/>
    <p:sldId id="391" r:id="rId3"/>
    <p:sldId id="392" r:id="rId4"/>
    <p:sldId id="503" r:id="rId5"/>
    <p:sldId id="504" r:id="rId6"/>
    <p:sldId id="505" r:id="rId7"/>
    <p:sldId id="506" r:id="rId8"/>
    <p:sldId id="407" r:id="rId9"/>
    <p:sldId id="408" r:id="rId10"/>
    <p:sldId id="410" r:id="rId11"/>
    <p:sldId id="507" r:id="rId12"/>
    <p:sldId id="411" r:id="rId13"/>
    <p:sldId id="412" r:id="rId14"/>
    <p:sldId id="413" r:id="rId15"/>
    <p:sldId id="414" r:id="rId16"/>
    <p:sldId id="415" r:id="rId17"/>
    <p:sldId id="417" r:id="rId18"/>
    <p:sldId id="418" r:id="rId19"/>
    <p:sldId id="419" r:id="rId20"/>
    <p:sldId id="420" r:id="rId21"/>
    <p:sldId id="421" r:id="rId22"/>
    <p:sldId id="422" r:id="rId23"/>
    <p:sldId id="424" r:id="rId24"/>
    <p:sldId id="423" r:id="rId25"/>
    <p:sldId id="500" r:id="rId26"/>
    <p:sldId id="425" r:id="rId27"/>
    <p:sldId id="501" r:id="rId28"/>
    <p:sldId id="426" r:id="rId29"/>
    <p:sldId id="496" r:id="rId30"/>
    <p:sldId id="497" r:id="rId31"/>
    <p:sldId id="498" r:id="rId32"/>
    <p:sldId id="499" r:id="rId33"/>
    <p:sldId id="427" r:id="rId34"/>
    <p:sldId id="508" r:id="rId35"/>
    <p:sldId id="509" r:id="rId36"/>
    <p:sldId id="510" r:id="rId37"/>
    <p:sldId id="511" r:id="rId38"/>
    <p:sldId id="512" r:id="rId39"/>
    <p:sldId id="513" r:id="rId40"/>
    <p:sldId id="514" r:id="rId41"/>
    <p:sldId id="428" r:id="rId42"/>
    <p:sldId id="429" r:id="rId43"/>
    <p:sldId id="430" r:id="rId44"/>
    <p:sldId id="431" r:id="rId45"/>
    <p:sldId id="432" r:id="rId46"/>
    <p:sldId id="433" r:id="rId47"/>
    <p:sldId id="434" r:id="rId48"/>
    <p:sldId id="435" r:id="rId49"/>
    <p:sldId id="436" r:id="rId50"/>
    <p:sldId id="437" r:id="rId51"/>
    <p:sldId id="438" r:id="rId52"/>
    <p:sldId id="441" r:id="rId53"/>
    <p:sldId id="442" r:id="rId54"/>
    <p:sldId id="443" r:id="rId55"/>
    <p:sldId id="444" r:id="rId56"/>
    <p:sldId id="445" r:id="rId57"/>
    <p:sldId id="446" r:id="rId58"/>
    <p:sldId id="447" r:id="rId59"/>
    <p:sldId id="448" r:id="rId60"/>
    <p:sldId id="449" r:id="rId61"/>
    <p:sldId id="450"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53B0C9"/>
    <a:srgbClr val="399AB5"/>
    <a:srgbClr val="355C8B"/>
    <a:srgbClr val="F5770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963" autoAdjust="0"/>
    <p:restoredTop sz="94624" autoAdjust="0"/>
  </p:normalViewPr>
  <p:slideViewPr>
    <p:cSldViewPr>
      <p:cViewPr varScale="1">
        <p:scale>
          <a:sx n="59" d="100"/>
          <a:sy n="59" d="100"/>
        </p:scale>
        <p:origin x="-1110" y="-78"/>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2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FD000-AE59-498E-B772-79A237414449}" type="datetimeFigureOut">
              <a:rPr lang="en-US" smtClean="0"/>
              <a:pPr/>
              <a:t>9/8/2015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5F8FB-11CD-4CCC-9CDB-74F2E8D4A02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9/8/2015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9/8/2015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9/8/2015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9/8/2015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439F6-F8DA-4CC0-868D-87F119B181E3}" type="datetimeFigureOut">
              <a:rPr lang="en-US" smtClean="0"/>
              <a:pPr/>
              <a:t>9/8/2015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99439F6-F8DA-4CC0-868D-87F119B181E3}" type="datetimeFigureOut">
              <a:rPr lang="en-US" smtClean="0"/>
              <a:pPr/>
              <a:t>9/8/2015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99439F6-F8DA-4CC0-868D-87F119B181E3}" type="datetimeFigureOut">
              <a:rPr lang="en-US" smtClean="0"/>
              <a:pPr/>
              <a:t>9/8/2015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99439F6-F8DA-4CC0-868D-87F119B181E3}" type="datetimeFigureOut">
              <a:rPr lang="en-US" smtClean="0"/>
              <a:pPr/>
              <a:t>9/8/2015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439F6-F8DA-4CC0-868D-87F119B181E3}" type="datetimeFigureOut">
              <a:rPr lang="en-US" smtClean="0"/>
              <a:pPr/>
              <a:t>9/8/2015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9/8/2015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9/8/2015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439F6-F8DA-4CC0-868D-87F119B181E3}" type="datetimeFigureOut">
              <a:rPr lang="en-US" smtClean="0"/>
              <a:pPr/>
              <a:t>9/8/2015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EE072-9E77-406B-9194-1288FF0E53E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SEMESTER V</a:t>
            </a:r>
            <a:endParaRPr lang="en-IN" dirty="0"/>
          </a:p>
        </p:txBody>
      </p:sp>
      <p:sp>
        <p:nvSpPr>
          <p:cNvPr id="3" name="Content Placeholder 2"/>
          <p:cNvSpPr>
            <a:spLocks noGrp="1"/>
          </p:cNvSpPr>
          <p:nvPr>
            <p:ph idx="1"/>
          </p:nvPr>
        </p:nvSpPr>
        <p:spPr/>
        <p:txBody>
          <a:bodyPr>
            <a:normAutofit lnSpcReduction="10000"/>
          </a:bodyPr>
          <a:lstStyle/>
          <a:p>
            <a:pPr>
              <a:buNone/>
            </a:pPr>
            <a:r>
              <a:rPr lang="en-IN" b="1" dirty="0" smtClean="0"/>
              <a:t>Module 3: Public Expenditure &amp; Public Debt</a:t>
            </a:r>
          </a:p>
          <a:p>
            <a:r>
              <a:rPr lang="en-IN" dirty="0" smtClean="0"/>
              <a:t>Public Expenditure: Classification and Causes of increase in Public Expenditure </a:t>
            </a:r>
          </a:p>
          <a:p>
            <a:r>
              <a:rPr lang="en-IN" dirty="0" smtClean="0"/>
              <a:t>Budget and Types of Budget </a:t>
            </a:r>
          </a:p>
          <a:p>
            <a:r>
              <a:rPr lang="en-IN" dirty="0" smtClean="0"/>
              <a:t>Public Debt :Types, Burden and Management </a:t>
            </a:r>
          </a:p>
          <a:p>
            <a:r>
              <a:rPr lang="en-IN" dirty="0" smtClean="0"/>
              <a:t>Concepts of deficit</a:t>
            </a:r>
          </a:p>
          <a:p>
            <a:r>
              <a:rPr lang="en-IN" dirty="0" smtClean="0"/>
              <a:t>FRBM Act 2003 </a:t>
            </a:r>
          </a:p>
          <a:p>
            <a:r>
              <a:rPr lang="en-IN" dirty="0" smtClean="0"/>
              <a:t>Fiscal Federalism: Concept&amp; Key Issues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lvl="0" indent="-514350" algn="just">
              <a:buFont typeface="+mj-lt"/>
              <a:buAutoNum type="arabicPeriod"/>
            </a:pPr>
            <a:r>
              <a:rPr lang="en-IN" sz="2800" b="1" dirty="0" smtClean="0"/>
              <a:t>Expansion of traditional functions:</a:t>
            </a:r>
            <a:r>
              <a:rPr lang="en-IN" sz="2800" dirty="0" smtClean="0"/>
              <a:t> Traditionally, the government is essential to undertake activities like defence, administration, maintenance of law and order, etc. In recent time the role of government in this area has increased due to international pressure, efficiency in administration  to meet to increasing demand of the community have pushed up defence and administrative expenses.</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lvl="0" indent="-514350" algn="just">
              <a:buFont typeface="+mj-lt"/>
              <a:buAutoNum type="arabicPeriod" startAt="2"/>
            </a:pPr>
            <a:r>
              <a:rPr lang="en-IN" sz="2800" b="1" dirty="0" smtClean="0"/>
              <a:t>Welfare State:</a:t>
            </a:r>
            <a:r>
              <a:rPr lang="en-IN" sz="2800" dirty="0" smtClean="0"/>
              <a:t> The modern government is considered to be a welfare state, where the government has to undertakes various welfare activities like public health, social insurance, education, </a:t>
            </a:r>
            <a:r>
              <a:rPr lang="en-IN" sz="2800" dirty="0" err="1" smtClean="0"/>
              <a:t>upliftment</a:t>
            </a:r>
            <a:r>
              <a:rPr lang="en-IN" sz="2800" dirty="0" smtClean="0"/>
              <a:t> of weaker sections, etc. to achieve economic and social well being of all.</a:t>
            </a:r>
          </a:p>
          <a:p>
            <a:pPr marL="514350" lvl="0" indent="-514350" algn="just">
              <a:buFont typeface="+mj-lt"/>
              <a:buAutoNum type="arabicPeriod" startAt="2"/>
            </a:pPr>
            <a:r>
              <a:rPr lang="en-IN" sz="2800" b="1" dirty="0" smtClean="0"/>
              <a:t>Population</a:t>
            </a:r>
            <a:r>
              <a:rPr lang="en-IN" sz="2800" dirty="0" smtClean="0"/>
              <a:t>:  In </a:t>
            </a:r>
            <a:r>
              <a:rPr lang="en-IN" sz="2800" b="1" dirty="0" smtClean="0"/>
              <a:t>1951</a:t>
            </a:r>
            <a:r>
              <a:rPr lang="en-IN" sz="2800" dirty="0" smtClean="0"/>
              <a:t>, India’s population was </a:t>
            </a:r>
            <a:r>
              <a:rPr lang="en-IN" sz="2800" b="1" dirty="0" smtClean="0"/>
              <a:t>36 crore</a:t>
            </a:r>
            <a:r>
              <a:rPr lang="en-IN" sz="2800" dirty="0" smtClean="0"/>
              <a:t>. It rose to </a:t>
            </a:r>
            <a:r>
              <a:rPr lang="en-IN" sz="2800" b="1" dirty="0" smtClean="0"/>
              <a:t>121 crore in 2011</a:t>
            </a:r>
            <a:r>
              <a:rPr lang="en-IN" sz="2800" dirty="0" smtClean="0"/>
              <a:t>. With this growth in population has made it essential for the government to spend on education, health, infrastructure, subsidies and development programmes.</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indent="-514350" algn="just">
              <a:buFont typeface="+mj-lt"/>
              <a:buAutoNum type="arabicPeriod" startAt="3"/>
            </a:pPr>
            <a:r>
              <a:rPr lang="en-IN" sz="2800" b="1" dirty="0" smtClean="0"/>
              <a:t>Rise in National Income: </a:t>
            </a:r>
            <a:r>
              <a:rPr lang="en-IN" sz="2800" dirty="0" smtClean="0"/>
              <a:t>Rise in public expenditure leads to rise in NI and PCI. As a result, demand for public goods like education, communication, transportation, health care etc. tend to increase. Thus, government are expected to spend more on such goods.</a:t>
            </a:r>
          </a:p>
          <a:p>
            <a:pPr marL="514350" indent="-514350" algn="just">
              <a:buFont typeface="+mj-lt"/>
              <a:buAutoNum type="arabicPeriod" startAt="3"/>
            </a:pPr>
            <a:r>
              <a:rPr lang="en-IN" sz="2800" b="1" dirty="0" smtClean="0"/>
              <a:t>Urbanisation: </a:t>
            </a:r>
            <a:r>
              <a:rPr lang="en-IN" sz="2800" dirty="0" smtClean="0"/>
              <a:t>Since  independence,  the  percentage  of  urban  population has increased in this country from </a:t>
            </a:r>
            <a:r>
              <a:rPr lang="en-IN" sz="2800" b="1" dirty="0" smtClean="0"/>
              <a:t>17.3 percent in 1951 to 27.8 percent in 2011</a:t>
            </a:r>
            <a:r>
              <a:rPr lang="en-IN" sz="2800" dirty="0" smtClean="0"/>
              <a:t>. As a result government has to spend not only on creating new infrastructure for cities but also on the maintenance and replacement of such infrastructure.</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indent="-514350" algn="just">
              <a:buFont typeface="+mj-lt"/>
              <a:buAutoNum type="arabicPeriod" startAt="5"/>
            </a:pPr>
            <a:r>
              <a:rPr lang="en-IN" sz="2800" b="1" dirty="0" smtClean="0"/>
              <a:t>Subsidies: </a:t>
            </a:r>
            <a:r>
              <a:rPr lang="en-IN" sz="2800" dirty="0" smtClean="0"/>
              <a:t>The government gives subsidies to different sectors in order to make essential goods and services affordable to the poor. Subsidies are also given to promote sectors like exports, Small scale enterprises, etc. In India Central govts. Subsidies have increased from Rs.9,581Cr. </a:t>
            </a:r>
            <a:r>
              <a:rPr lang="en-IN" sz="2800" smtClean="0"/>
              <a:t>to Rs.1,04,181Cr. </a:t>
            </a:r>
            <a:r>
              <a:rPr lang="en-IN" sz="2800" dirty="0" smtClean="0"/>
              <a:t>between 1991 and 2011.</a:t>
            </a:r>
          </a:p>
          <a:p>
            <a:pPr marL="514350" indent="-514350" algn="just">
              <a:buFont typeface="+mj-lt"/>
              <a:buAutoNum type="arabicPeriod" startAt="5"/>
            </a:pPr>
            <a:r>
              <a:rPr lang="en-IN" sz="2800" b="1" dirty="0" smtClean="0"/>
              <a:t>Development Programmes: </a:t>
            </a:r>
            <a:r>
              <a:rPr lang="en-IN" sz="2800" dirty="0" smtClean="0"/>
              <a:t>The govts. of India has to made huge expenditure in various physical and social infrastructure projects like Bharat </a:t>
            </a:r>
            <a:r>
              <a:rPr lang="en-IN" sz="2800" dirty="0" err="1" smtClean="0"/>
              <a:t>Nirman</a:t>
            </a:r>
            <a:r>
              <a:rPr lang="en-IN" sz="2800" dirty="0" smtClean="0"/>
              <a:t>, National Highways, </a:t>
            </a:r>
            <a:r>
              <a:rPr lang="en-IN" sz="2800" dirty="0" err="1" smtClean="0"/>
              <a:t>Sarva</a:t>
            </a:r>
            <a:r>
              <a:rPr lang="en-IN" sz="2800" dirty="0" smtClean="0"/>
              <a:t> </a:t>
            </a:r>
            <a:r>
              <a:rPr lang="en-IN" sz="2800" dirty="0" err="1" smtClean="0"/>
              <a:t>Shiksha</a:t>
            </a:r>
            <a:r>
              <a:rPr lang="en-IN" sz="2800" dirty="0" smtClean="0"/>
              <a:t> </a:t>
            </a:r>
            <a:r>
              <a:rPr lang="en-IN" sz="2800" dirty="0" err="1" smtClean="0"/>
              <a:t>Abhiyan</a:t>
            </a:r>
            <a:r>
              <a:rPr lang="en-IN" sz="2800" dirty="0" smtClean="0"/>
              <a:t>.</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indent="-514350" algn="just">
              <a:buFont typeface="+mj-lt"/>
              <a:buAutoNum type="arabicPeriod" startAt="7"/>
            </a:pPr>
            <a:r>
              <a:rPr lang="en-IN" sz="2800" b="1" dirty="0" smtClean="0"/>
              <a:t>Poverty Alleviation and Employment Generation: </a:t>
            </a:r>
            <a:r>
              <a:rPr lang="en-IN" sz="2800" dirty="0" smtClean="0"/>
              <a:t>Under Five years plans, the govts. has launched several schemes such as NREG to remove problems of poverty and unemployment, which requires continuous expenditure. </a:t>
            </a:r>
          </a:p>
          <a:p>
            <a:pPr marL="514350" indent="-514350" algn="just">
              <a:buFont typeface="+mj-lt"/>
              <a:buAutoNum type="arabicPeriod" startAt="7"/>
            </a:pPr>
            <a:r>
              <a:rPr lang="en-IN" sz="2800" b="1" dirty="0" smtClean="0"/>
              <a:t> Servicing of Public Debt: </a:t>
            </a:r>
            <a:r>
              <a:rPr lang="en-IN" sz="2800" dirty="0" smtClean="0"/>
              <a:t>Capital expenditure of the govts. have been financed through public debt. There has been a continuous growth in the total outstanding debt of the govts. As a result, public debt rose sharply from 41.6 % of GDP in 1980-81 to 56.7 % of GDP in 2009-10.</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indent="-514350" algn="just">
              <a:buFont typeface="+mj-lt"/>
              <a:buAutoNum type="arabicPeriod" startAt="9"/>
            </a:pPr>
            <a:r>
              <a:rPr lang="en-IN" sz="2800" b="1" dirty="0" smtClean="0"/>
              <a:t>Administrative Machinery: </a:t>
            </a:r>
            <a:r>
              <a:rPr lang="en-IN" sz="2800" dirty="0" smtClean="0"/>
              <a:t>Indian govts. administrative machinery is large and has expanded many fold over the period. As a result, administrative expenditure has increased on maintenance of various ministries, depts. and offices, payment of salaries.  </a:t>
            </a:r>
          </a:p>
          <a:p>
            <a:pPr marL="514350" indent="-514350" algn="just">
              <a:buFont typeface="+mj-lt"/>
              <a:buAutoNum type="arabicPeriod" startAt="9"/>
            </a:pPr>
            <a:r>
              <a:rPr lang="en-IN" sz="2800" b="1" dirty="0" smtClean="0"/>
              <a:t>Democracy: </a:t>
            </a:r>
            <a:r>
              <a:rPr lang="en-IN" sz="2800" dirty="0" smtClean="0"/>
              <a:t>India is the world’s largest democracy. Periodic elections and maintenance of the political representatives have increased public expenditure to a great extent over the years.</a:t>
            </a:r>
          </a:p>
          <a:p>
            <a:pPr marL="514350" indent="-51435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643602"/>
          </a:xfrm>
        </p:spPr>
        <p:txBody>
          <a:bodyPr>
            <a:noAutofit/>
          </a:bodyPr>
          <a:lstStyle/>
          <a:p>
            <a:pPr marL="0" indent="0" algn="just">
              <a:spcBef>
                <a:spcPts val="0"/>
              </a:spcBef>
              <a:buNone/>
            </a:pPr>
            <a:r>
              <a:rPr lang="en-IN" sz="2800" dirty="0" smtClean="0"/>
              <a:t>Public debt implies the borrowings by the government from banks, business organizations and individuals. </a:t>
            </a:r>
          </a:p>
          <a:p>
            <a:pPr marL="0" indent="0" algn="just">
              <a:spcBef>
                <a:spcPts val="0"/>
              </a:spcBef>
              <a:buNone/>
            </a:pPr>
            <a:r>
              <a:rPr lang="en-IN" sz="2800" dirty="0" smtClean="0"/>
              <a:t>Public debt may be defined as, ‘</a:t>
            </a:r>
            <a:r>
              <a:rPr lang="en-IN" sz="2800" b="1" dirty="0" smtClean="0"/>
              <a:t>financial obligations accepted by the government by way of raising loans or funds, either within or outside the country for financing public activities</a:t>
            </a:r>
            <a:r>
              <a:rPr lang="en-IN" sz="2800" dirty="0" smtClean="0"/>
              <a:t>.’</a:t>
            </a:r>
          </a:p>
          <a:p>
            <a:pPr marL="0" indent="0" algn="just">
              <a:spcBef>
                <a:spcPts val="0"/>
              </a:spcBef>
              <a:buNone/>
            </a:pPr>
            <a:r>
              <a:rPr lang="en-IN" sz="2800" dirty="0" smtClean="0"/>
              <a:t>In India, public debt consists of government treasury bills, post office savings certificates, national savings certificates, public provident funds etc. Public debt may be raised </a:t>
            </a:r>
            <a:r>
              <a:rPr lang="en-IN" sz="2800" u="sng" dirty="0" smtClean="0"/>
              <a:t>internally from individuals, banks and financial institutions</a:t>
            </a:r>
            <a:r>
              <a:rPr lang="en-IN" sz="2800" dirty="0" smtClean="0"/>
              <a:t> or </a:t>
            </a:r>
            <a:r>
              <a:rPr lang="en-IN" sz="2800" u="sng" dirty="0" smtClean="0"/>
              <a:t>externally from international financial institutions like IMF, World Bank or from the advanced countries of the world.</a:t>
            </a:r>
          </a:p>
          <a:p>
            <a:pPr marL="0" indent="0" algn="just">
              <a:buNone/>
            </a:pPr>
            <a:endParaRPr lang="en-IN" sz="2800" dirty="0" smtClean="0"/>
          </a:p>
          <a:p>
            <a:pPr>
              <a:buNone/>
            </a:pPr>
            <a:r>
              <a:rPr lang="en-IN" sz="2800" dirty="0" smtClean="0"/>
              <a:t/>
            </a:r>
            <a:br>
              <a:rPr lang="en-IN" sz="2800" dirty="0" smtClean="0"/>
            </a:br>
            <a:endParaRPr lang="en-IN" sz="2800" dirty="0"/>
          </a:p>
        </p:txBody>
      </p:sp>
      <p:sp>
        <p:nvSpPr>
          <p:cNvPr id="6" name="Title 1"/>
          <p:cNvSpPr>
            <a:spLocks noGrp="1"/>
          </p:cNvSpPr>
          <p:nvPr>
            <p:ph type="title"/>
          </p:nvPr>
        </p:nvSpPr>
        <p:spPr>
          <a:xfrm>
            <a:off x="457200" y="142852"/>
            <a:ext cx="8229600" cy="714380"/>
          </a:xfrm>
        </p:spPr>
        <p:txBody>
          <a:bodyPr>
            <a:noAutofit/>
          </a:bodyPr>
          <a:lstStyle/>
          <a:p>
            <a:r>
              <a:rPr lang="en-IN" sz="4000" b="1" dirty="0" smtClean="0"/>
              <a:t/>
            </a:r>
            <a:br>
              <a:rPr lang="en-IN" sz="4000" b="1" dirty="0" smtClean="0"/>
            </a:br>
            <a:r>
              <a:rPr lang="en-IN" sz="4000" b="1" dirty="0" smtClean="0"/>
              <a:t>PUBLIC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3200" b="1" dirty="0" smtClean="0"/>
              <a:t>1. Productive and Unproductive Public Debt</a:t>
            </a:r>
            <a:endParaRPr lang="en-IN" sz="3200" dirty="0"/>
          </a:p>
        </p:txBody>
      </p:sp>
      <p:graphicFrame>
        <p:nvGraphicFramePr>
          <p:cNvPr id="4" name="Content Placeholder 3"/>
          <p:cNvGraphicFramePr>
            <a:graphicFrameLocks noGrp="1"/>
          </p:cNvGraphicFramePr>
          <p:nvPr>
            <p:ph idx="1"/>
          </p:nvPr>
        </p:nvGraphicFramePr>
        <p:xfrm>
          <a:off x="457200" y="1214422"/>
          <a:ext cx="8229600" cy="496824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Productive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Unproductive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Debt raised by the government for some productive purpose like investment</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in economic </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and social infrastructure.</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It</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helps to increase the productive  capacity of country.</a:t>
                      </a:r>
                    </a:p>
                    <a:p>
                      <a:pPr marL="342900" indent="-342900" algn="just">
                        <a:buAutoNum type="arabicPeriod" startAt="3"/>
                      </a:pPr>
                      <a:r>
                        <a:rPr lang="en-IN" sz="2200" kern="1200" dirty="0" smtClean="0">
                          <a:solidFill>
                            <a:schemeClr val="tx1"/>
                          </a:solidFill>
                          <a:latin typeface="+mn-lt"/>
                          <a:ea typeface="+mn-ea"/>
                          <a:cs typeface="+mn-cs"/>
                        </a:rPr>
                        <a:t>It helps to generate  employment and income which further builds up the repayment capacity of the nation. </a:t>
                      </a:r>
                    </a:p>
                    <a:p>
                      <a:pPr marL="342900" indent="-342900" algn="just">
                        <a:buAutoNum type="arabicPeriod" startAt="3"/>
                      </a:pPr>
                      <a:r>
                        <a:rPr lang="en-IN" sz="2200" kern="1200" dirty="0" smtClean="0">
                          <a:solidFill>
                            <a:schemeClr val="tx1"/>
                          </a:solidFill>
                          <a:latin typeface="+mn-lt"/>
                          <a:ea typeface="+mn-ea"/>
                          <a:cs typeface="+mn-cs"/>
                        </a:rPr>
                        <a:t>They are less burdensome on a nation.</a:t>
                      </a:r>
                    </a:p>
                    <a:p>
                      <a:pPr marL="342900" marR="0" indent="-342900" algn="just" defTabSz="914400" rtl="0" eaLnBrk="1" fontAlgn="auto" latinLnBrk="0" hangingPunct="1">
                        <a:lnSpc>
                          <a:spcPct val="100000"/>
                        </a:lnSpc>
                        <a:spcBef>
                          <a:spcPts val="0"/>
                        </a:spcBef>
                        <a:spcAft>
                          <a:spcPts val="0"/>
                        </a:spcAft>
                        <a:buClrTx/>
                        <a:buSzTx/>
                        <a:buFontTx/>
                        <a:buNone/>
                        <a:tabLst/>
                        <a:defRPr/>
                      </a:pP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AutoNum type="arabicPeriod"/>
                      </a:pPr>
                      <a:r>
                        <a:rPr lang="en-IN" sz="2200" kern="1200" dirty="0" smtClean="0">
                          <a:solidFill>
                            <a:schemeClr val="tx1"/>
                          </a:solidFill>
                          <a:latin typeface="+mn-lt"/>
                          <a:ea typeface="+mn-ea"/>
                          <a:cs typeface="+mn-cs"/>
                        </a:rPr>
                        <a:t>Debt taken for unproductive purposes like financing war, famine relief, maintenance of law</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and order, public administration etc.</a:t>
                      </a:r>
                    </a:p>
                    <a:p>
                      <a:pPr marL="342900" indent="-342900" algn="just">
                        <a:buAutoNum type="arabicPeriod"/>
                      </a:pPr>
                      <a:r>
                        <a:rPr lang="en-IN" sz="2200" kern="1200" dirty="0" smtClean="0">
                          <a:solidFill>
                            <a:schemeClr val="tx1"/>
                          </a:solidFill>
                          <a:latin typeface="+mn-lt"/>
                          <a:ea typeface="+mn-ea"/>
                          <a:cs typeface="+mn-cs"/>
                        </a:rPr>
                        <a:t>It does not help to increase the productive capacity of a country.</a:t>
                      </a:r>
                    </a:p>
                    <a:p>
                      <a:pPr marL="342900" indent="-342900" algn="just">
                        <a:buAutoNum type="arabicPeriod"/>
                      </a:pPr>
                      <a:r>
                        <a:rPr lang="en-IN" sz="2200" kern="1200" dirty="0" smtClean="0">
                          <a:solidFill>
                            <a:schemeClr val="tx1"/>
                          </a:solidFill>
                          <a:latin typeface="+mn-lt"/>
                          <a:ea typeface="+mn-ea"/>
                          <a:cs typeface="+mn-cs"/>
                        </a:rPr>
                        <a:t>It does not help to generate employment, income and repaying capacity of a country.</a:t>
                      </a:r>
                    </a:p>
                    <a:p>
                      <a:pPr marL="342900" indent="-342900" algn="just">
                        <a:buAutoNum type="arabicPeriod"/>
                      </a:pPr>
                      <a:r>
                        <a:rPr lang="en-IN" sz="2200" kern="1200" dirty="0" smtClean="0">
                          <a:solidFill>
                            <a:schemeClr val="tx1"/>
                          </a:solidFill>
                          <a:latin typeface="+mn-lt"/>
                          <a:ea typeface="+mn-ea"/>
                          <a:cs typeface="+mn-cs"/>
                        </a:rPr>
                        <a:t>They are more burdensome on a nation.</a:t>
                      </a: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3200" b="1" dirty="0" smtClean="0"/>
              <a:t>2. Compulsory and Voluntary Public Debt</a:t>
            </a:r>
            <a:endParaRPr lang="en-IN" sz="3200" dirty="0"/>
          </a:p>
        </p:txBody>
      </p:sp>
      <p:graphicFrame>
        <p:nvGraphicFramePr>
          <p:cNvPr id="4" name="Content Placeholder 3"/>
          <p:cNvGraphicFramePr>
            <a:graphicFrameLocks noGrp="1"/>
          </p:cNvGraphicFramePr>
          <p:nvPr>
            <p:ph idx="1"/>
          </p:nvPr>
        </p:nvGraphicFramePr>
        <p:xfrm>
          <a:off x="457200" y="1214422"/>
          <a:ext cx="8229600" cy="530352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Compulsory Public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Voluntary Public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It refers to that debt which is taken by the government from the public by applying some force. </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They are raised by the government</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during financial emergency</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or exceptional,</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Circumstances</a:t>
                      </a:r>
                      <a:r>
                        <a:rPr lang="en-IN" sz="2200" kern="1200" baseline="0" dirty="0" smtClean="0">
                          <a:solidFill>
                            <a:schemeClr val="tx1"/>
                          </a:solidFill>
                          <a:latin typeface="+mn-lt"/>
                          <a:ea typeface="+mn-ea"/>
                          <a:cs typeface="+mn-cs"/>
                        </a:rPr>
                        <a:t> </a:t>
                      </a:r>
                      <a:r>
                        <a:rPr lang="en-IN" sz="2200" kern="1200" dirty="0" smtClean="0">
                          <a:solidFill>
                            <a:schemeClr val="tx1"/>
                          </a:solidFill>
                          <a:latin typeface="+mn-lt"/>
                          <a:ea typeface="+mn-ea"/>
                          <a:cs typeface="+mn-cs"/>
                        </a:rPr>
                        <a:t>like war.</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Under compulsory debt individuals, business organizations and banks and financial institutions have to compulsorily subscribe to the government.</a:t>
                      </a: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mj-lt"/>
                        <a:buAutoNum type="arabicPeriod"/>
                      </a:pPr>
                      <a:r>
                        <a:rPr lang="en-IN" sz="2200" kern="1200" dirty="0" smtClean="0">
                          <a:solidFill>
                            <a:schemeClr val="tx1"/>
                          </a:solidFill>
                          <a:latin typeface="+mn-lt"/>
                          <a:ea typeface="+mn-ea"/>
                          <a:cs typeface="+mn-cs"/>
                        </a:rPr>
                        <a:t>When  the government raises loans through securities and bonds.</a:t>
                      </a:r>
                    </a:p>
                    <a:p>
                      <a:pPr marL="342900" indent="-342900" algn="just">
                        <a:buFont typeface="+mj-lt"/>
                        <a:buAutoNum type="arabicPeriod"/>
                      </a:pPr>
                      <a:r>
                        <a:rPr lang="en-IN" sz="2200" kern="1200" baseline="0" dirty="0" smtClean="0">
                          <a:solidFill>
                            <a:schemeClr val="tx1"/>
                          </a:solidFill>
                          <a:latin typeface="+mn-lt"/>
                          <a:ea typeface="+mn-ea"/>
                          <a:cs typeface="+mn-cs"/>
                        </a:rPr>
                        <a:t>They</a:t>
                      </a:r>
                      <a:r>
                        <a:rPr lang="en-IN" sz="2200" kern="1200" dirty="0" smtClean="0">
                          <a:solidFill>
                            <a:schemeClr val="tx1"/>
                          </a:solidFill>
                          <a:latin typeface="+mn-lt"/>
                          <a:ea typeface="+mn-ea"/>
                          <a:cs typeface="+mn-cs"/>
                        </a:rPr>
                        <a:t>  are  taken  by  the  government during normal times to finance various activities.</a:t>
                      </a:r>
                    </a:p>
                    <a:p>
                      <a:pPr marL="342900" indent="-342900" algn="just">
                        <a:buFont typeface="+mj-lt"/>
                        <a:buAutoNum type="arabicPeriod"/>
                      </a:pPr>
                      <a:r>
                        <a:rPr lang="en-IN" sz="2200" kern="1200" dirty="0" smtClean="0">
                          <a:solidFill>
                            <a:schemeClr val="tx1"/>
                          </a:solidFill>
                          <a:latin typeface="+mn-lt"/>
                          <a:ea typeface="+mn-ea"/>
                          <a:cs typeface="+mn-cs"/>
                        </a:rPr>
                        <a:t>People are voluntarily subscribe to them and there is usually no compulsion involved. </a:t>
                      </a:r>
                      <a:endParaRPr lang="en-IN" sz="2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3200" b="1" dirty="0" smtClean="0"/>
              <a:t>3. Internal and External Debt</a:t>
            </a:r>
            <a:endParaRPr lang="en-IN" sz="3200" dirty="0"/>
          </a:p>
        </p:txBody>
      </p:sp>
      <p:graphicFrame>
        <p:nvGraphicFramePr>
          <p:cNvPr id="4" name="Content Placeholder 3"/>
          <p:cNvGraphicFramePr>
            <a:graphicFrameLocks noGrp="1"/>
          </p:cNvGraphicFramePr>
          <p:nvPr>
            <p:ph idx="1"/>
          </p:nvPr>
        </p:nvGraphicFramePr>
        <p:xfrm>
          <a:off x="457200" y="1214422"/>
          <a:ext cx="8229600" cy="396240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Internal Loans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External Loans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Internal loans</a:t>
                      </a:r>
                      <a:r>
                        <a:rPr lang="en-IN" sz="2200" kern="1200" baseline="0" dirty="0" smtClean="0">
                          <a:solidFill>
                            <a:schemeClr val="tx1"/>
                          </a:solidFill>
                          <a:latin typeface="+mn-lt"/>
                          <a:ea typeface="+mn-ea"/>
                          <a:cs typeface="+mn-cs"/>
                        </a:rPr>
                        <a:t> are raised within the country and subscribed mainly by its own citizens.</a:t>
                      </a:r>
                      <a:endParaRPr lang="en-IN" sz="2200" kern="1200" dirty="0" smtClean="0">
                        <a:solidFill>
                          <a:schemeClr val="tx1"/>
                        </a:solidFill>
                        <a:latin typeface="+mn-lt"/>
                        <a:ea typeface="+mn-ea"/>
                        <a:cs typeface="+mn-cs"/>
                      </a:endParaRP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They are repayable in the domestic currency</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They</a:t>
                      </a:r>
                      <a:r>
                        <a:rPr lang="en-IN" sz="2200" baseline="0" dirty="0" smtClean="0"/>
                        <a:t> may be either voluntary or compulsory.</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baseline="0" dirty="0" smtClean="0"/>
                        <a:t>There is no direct money burden of such debts.</a:t>
                      </a:r>
                    </a:p>
                    <a:p>
                      <a:pPr marL="342900" marR="0" indent="-342900" algn="just" defTabSz="914400" rtl="0" eaLnBrk="1" fontAlgn="auto" latinLnBrk="0" hangingPunct="1">
                        <a:lnSpc>
                          <a:spcPct val="100000"/>
                        </a:lnSpc>
                        <a:spcBef>
                          <a:spcPts val="0"/>
                        </a:spcBef>
                        <a:spcAft>
                          <a:spcPts val="0"/>
                        </a:spcAft>
                        <a:buClrTx/>
                        <a:buSzTx/>
                        <a:buFontTx/>
                        <a:buNone/>
                        <a:tabLst/>
                        <a:defRPr/>
                      </a:pP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mj-lt"/>
                        <a:buAutoNum type="arabicPeriod"/>
                      </a:pPr>
                      <a:r>
                        <a:rPr lang="en-IN" sz="2200" kern="1200" dirty="0" smtClean="0">
                          <a:solidFill>
                            <a:schemeClr val="tx1"/>
                          </a:solidFill>
                          <a:latin typeface="+mn-lt"/>
                          <a:ea typeface="+mn-ea"/>
                          <a:cs typeface="+mn-cs"/>
                        </a:rPr>
                        <a:t>External loans are raised</a:t>
                      </a:r>
                      <a:r>
                        <a:rPr lang="en-IN" sz="2200" kern="1200" baseline="0" dirty="0" smtClean="0">
                          <a:solidFill>
                            <a:schemeClr val="tx1"/>
                          </a:solidFill>
                          <a:latin typeface="+mn-lt"/>
                          <a:ea typeface="+mn-ea"/>
                          <a:cs typeface="+mn-cs"/>
                        </a:rPr>
                        <a:t> in foreign countries or from international financial institutions like the IMF, IBRD.</a:t>
                      </a:r>
                      <a:endParaRPr lang="en-IN" sz="2200" kern="1200" dirty="0" smtClean="0">
                        <a:solidFill>
                          <a:schemeClr val="tx1"/>
                        </a:solidFill>
                        <a:latin typeface="+mn-lt"/>
                        <a:ea typeface="+mn-ea"/>
                        <a:cs typeface="+mn-cs"/>
                      </a:endParaRPr>
                    </a:p>
                    <a:p>
                      <a:pPr marL="342900" indent="-342900" algn="just">
                        <a:buFont typeface="+mj-lt"/>
                        <a:buAutoNum type="arabicPeriod"/>
                      </a:pPr>
                      <a:r>
                        <a:rPr lang="en-IN" sz="2200" kern="1200" dirty="0" smtClean="0">
                          <a:solidFill>
                            <a:schemeClr val="tx1"/>
                          </a:solidFill>
                          <a:latin typeface="+mn-lt"/>
                          <a:ea typeface="+mn-ea"/>
                          <a:cs typeface="+mn-cs"/>
                        </a:rPr>
                        <a:t>They</a:t>
                      </a:r>
                      <a:r>
                        <a:rPr lang="en-IN" sz="2200" kern="1200" baseline="0" dirty="0" smtClean="0">
                          <a:solidFill>
                            <a:schemeClr val="tx1"/>
                          </a:solidFill>
                          <a:latin typeface="+mn-lt"/>
                          <a:ea typeface="+mn-ea"/>
                          <a:cs typeface="+mn-cs"/>
                        </a:rPr>
                        <a:t> have to be repaid usually in foreign currency.</a:t>
                      </a:r>
                      <a:endParaRPr lang="en-IN" sz="2200" kern="1200" dirty="0" smtClean="0">
                        <a:solidFill>
                          <a:schemeClr val="tx1"/>
                        </a:solidFill>
                        <a:latin typeface="+mn-lt"/>
                        <a:ea typeface="+mn-ea"/>
                        <a:cs typeface="+mn-cs"/>
                      </a:endParaRPr>
                    </a:p>
                    <a:p>
                      <a:pPr marL="342900" indent="-342900" algn="just">
                        <a:buFont typeface="+mj-lt"/>
                        <a:buAutoNum type="arabicPeriod"/>
                      </a:pPr>
                      <a:r>
                        <a:rPr lang="en-IN" sz="2200" kern="1200" dirty="0" smtClean="0">
                          <a:solidFill>
                            <a:schemeClr val="tx1"/>
                          </a:solidFill>
                          <a:latin typeface="+mn-lt"/>
                          <a:ea typeface="+mn-ea"/>
                          <a:cs typeface="+mn-cs"/>
                        </a:rPr>
                        <a:t>They</a:t>
                      </a:r>
                      <a:r>
                        <a:rPr lang="en-IN" sz="2200" kern="1200" baseline="0" dirty="0" smtClean="0">
                          <a:solidFill>
                            <a:schemeClr val="tx1"/>
                          </a:solidFill>
                          <a:latin typeface="+mn-lt"/>
                          <a:ea typeface="+mn-ea"/>
                          <a:cs typeface="+mn-cs"/>
                        </a:rPr>
                        <a:t> are usually voluntary.</a:t>
                      </a:r>
                    </a:p>
                    <a:p>
                      <a:pPr marL="342900" indent="-342900" algn="just">
                        <a:buFont typeface="+mj-lt"/>
                        <a:buAutoNum type="arabicPeriod"/>
                      </a:pPr>
                      <a:r>
                        <a:rPr lang="en-IN" sz="2200" kern="1200" baseline="0" dirty="0" smtClean="0">
                          <a:solidFill>
                            <a:schemeClr val="tx1"/>
                          </a:solidFill>
                          <a:latin typeface="+mn-lt"/>
                          <a:ea typeface="+mn-ea"/>
                          <a:cs typeface="+mn-cs"/>
                        </a:rPr>
                        <a:t>They result in direct money burden.</a:t>
                      </a:r>
                    </a:p>
                    <a:p>
                      <a:pPr marL="342900" indent="-342900" algn="just">
                        <a:buFont typeface="+mj-lt"/>
                        <a:buAutoNum type="arabicPeriod"/>
                      </a:pPr>
                      <a:endParaRPr lang="en-IN" sz="2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39784"/>
          </a:xfrm>
        </p:spPr>
        <p:txBody>
          <a:bodyPr>
            <a:normAutofit/>
          </a:bodyPr>
          <a:lstStyle/>
          <a:p>
            <a:r>
              <a:rPr lang="en-IN" sz="3600" b="1" dirty="0" smtClean="0"/>
              <a:t>    </a:t>
            </a:r>
            <a:r>
              <a:rPr lang="en-IN" sz="4000" b="1" dirty="0" smtClean="0"/>
              <a:t>PUBLIC EXPENDITURE</a:t>
            </a:r>
            <a:endParaRPr lang="en-IN" sz="4200" dirty="0"/>
          </a:p>
        </p:txBody>
      </p:sp>
      <p:sp>
        <p:nvSpPr>
          <p:cNvPr id="3" name="Content Placeholder 2"/>
          <p:cNvSpPr>
            <a:spLocks noGrp="1"/>
          </p:cNvSpPr>
          <p:nvPr>
            <p:ph idx="1"/>
          </p:nvPr>
        </p:nvSpPr>
        <p:spPr>
          <a:xfrm>
            <a:off x="457200" y="1142984"/>
            <a:ext cx="8229600" cy="5429288"/>
          </a:xfrm>
        </p:spPr>
        <p:txBody>
          <a:bodyPr>
            <a:normAutofit/>
          </a:bodyPr>
          <a:lstStyle/>
          <a:p>
            <a:pPr marL="0" indent="0" algn="just">
              <a:buNone/>
            </a:pPr>
            <a:r>
              <a:rPr lang="en-US" sz="2800" dirty="0" smtClean="0"/>
              <a:t>Public expenditure refers to the expenses of public authorities like the central, state and local governments. </a:t>
            </a:r>
          </a:p>
          <a:p>
            <a:pPr marL="0" indent="0" algn="just">
              <a:buNone/>
            </a:pPr>
            <a:r>
              <a:rPr lang="en-US" sz="2800" dirty="0" smtClean="0"/>
              <a:t>Public expenditure occupies a very important place in the study of public finance. It is the end of all financial activities of the government. It is incurred basically to maximize social welfare. </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pPr marL="514350" indent="-514350"/>
            <a:r>
              <a:rPr lang="en-IN" sz="3200" b="1" dirty="0" smtClean="0"/>
              <a:t>4. Short term and long term debt</a:t>
            </a:r>
            <a:endParaRPr lang="en-IN" sz="3200" dirty="0"/>
          </a:p>
        </p:txBody>
      </p:sp>
      <p:graphicFrame>
        <p:nvGraphicFramePr>
          <p:cNvPr id="4" name="Content Placeholder 3"/>
          <p:cNvGraphicFramePr>
            <a:graphicFrameLocks noGrp="1"/>
          </p:cNvGraphicFramePr>
          <p:nvPr>
            <p:ph idx="1"/>
          </p:nvPr>
        </p:nvGraphicFramePr>
        <p:xfrm>
          <a:off x="457200" y="1214422"/>
          <a:ext cx="8229600" cy="362712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Short term debts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Long term debts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They mature within</a:t>
                      </a:r>
                      <a:r>
                        <a:rPr lang="en-IN" sz="2200" kern="1200" baseline="0" dirty="0" smtClean="0">
                          <a:solidFill>
                            <a:schemeClr val="tx1"/>
                          </a:solidFill>
                          <a:latin typeface="+mn-lt"/>
                          <a:ea typeface="+mn-ea"/>
                          <a:cs typeface="+mn-cs"/>
                        </a:rPr>
                        <a:t> one year duration.</a:t>
                      </a:r>
                      <a:endParaRPr lang="en-IN" sz="2200" kern="1200" dirty="0" smtClean="0">
                        <a:solidFill>
                          <a:schemeClr val="tx1"/>
                        </a:solidFill>
                        <a:latin typeface="+mn-lt"/>
                        <a:ea typeface="+mn-ea"/>
                        <a:cs typeface="+mn-cs"/>
                      </a:endParaRP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The rate of interest</a:t>
                      </a:r>
                      <a:r>
                        <a:rPr lang="en-IN" sz="2200" baseline="0" dirty="0" smtClean="0"/>
                        <a:t> is low on such loans, for e.g., 91-day day 182-day treasury bills.</a:t>
                      </a:r>
                      <a:endParaRPr lang="en-IN" sz="2200" dirty="0" smtClean="0"/>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baseline="0" dirty="0" smtClean="0"/>
                        <a:t>The purpose of such debts is to meet revenue and expenditure shortfalls.</a:t>
                      </a:r>
                    </a:p>
                    <a:p>
                      <a:pPr marL="342900" marR="0" indent="-342900" algn="just" defTabSz="914400" rtl="0" eaLnBrk="1" fontAlgn="auto" latinLnBrk="0" hangingPunct="1">
                        <a:lnSpc>
                          <a:spcPct val="100000"/>
                        </a:lnSpc>
                        <a:spcBef>
                          <a:spcPts val="0"/>
                        </a:spcBef>
                        <a:spcAft>
                          <a:spcPts val="0"/>
                        </a:spcAft>
                        <a:buClrTx/>
                        <a:buSzTx/>
                        <a:buFontTx/>
                        <a:buNone/>
                        <a:tabLst/>
                        <a:defRPr/>
                      </a:pP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mj-lt"/>
                        <a:buAutoNum type="arabicPeriod"/>
                      </a:pPr>
                      <a:r>
                        <a:rPr lang="en-IN" sz="2200" kern="1200" dirty="0" smtClean="0">
                          <a:solidFill>
                            <a:schemeClr val="tx1"/>
                          </a:solidFill>
                          <a:latin typeface="+mn-lt"/>
                          <a:ea typeface="+mn-ea"/>
                          <a:cs typeface="+mn-cs"/>
                        </a:rPr>
                        <a:t>They have a maturity period of one year or more.</a:t>
                      </a:r>
                    </a:p>
                    <a:p>
                      <a:pPr marL="342900" indent="-342900" algn="just">
                        <a:buFont typeface="+mj-lt"/>
                        <a:buAutoNum type="arabicPeriod"/>
                      </a:pPr>
                      <a:r>
                        <a:rPr lang="en-IN" sz="2200" kern="1200" dirty="0" smtClean="0">
                          <a:solidFill>
                            <a:schemeClr val="tx1"/>
                          </a:solidFill>
                          <a:latin typeface="+mn-lt"/>
                          <a:ea typeface="+mn-ea"/>
                          <a:cs typeface="+mn-cs"/>
                        </a:rPr>
                        <a:t>The rate of interest is</a:t>
                      </a:r>
                      <a:r>
                        <a:rPr lang="en-IN" sz="2200" kern="1200" baseline="0" dirty="0" smtClean="0">
                          <a:solidFill>
                            <a:schemeClr val="tx1"/>
                          </a:solidFill>
                          <a:latin typeface="+mn-lt"/>
                          <a:ea typeface="+mn-ea"/>
                          <a:cs typeface="+mn-cs"/>
                        </a:rPr>
                        <a:t> high on such loans for e.g., market borrowing and bonds.</a:t>
                      </a:r>
                      <a:endParaRPr lang="en-IN" sz="2200" kern="1200" dirty="0" smtClean="0">
                        <a:solidFill>
                          <a:schemeClr val="tx1"/>
                        </a:solidFill>
                        <a:latin typeface="+mn-lt"/>
                        <a:ea typeface="+mn-ea"/>
                        <a:cs typeface="+mn-cs"/>
                      </a:endParaRPr>
                    </a:p>
                    <a:p>
                      <a:pPr marL="342900" indent="-342900" algn="just">
                        <a:buFont typeface="+mj-lt"/>
                        <a:buAutoNum type="arabicPeriod"/>
                      </a:pPr>
                      <a:r>
                        <a:rPr lang="en-IN" sz="2200" kern="1200" baseline="0" dirty="0" smtClean="0">
                          <a:solidFill>
                            <a:schemeClr val="tx1"/>
                          </a:solidFill>
                          <a:latin typeface="+mn-lt"/>
                          <a:ea typeface="+mn-ea"/>
                          <a:cs typeface="+mn-cs"/>
                        </a:rPr>
                        <a:t>The purpose of such debts is investment in economic and social infrastructure.</a:t>
                      </a:r>
                    </a:p>
                    <a:p>
                      <a:pPr marL="342900" indent="-342900" algn="just">
                        <a:buFont typeface="+mj-lt"/>
                        <a:buNone/>
                      </a:pPr>
                      <a:endParaRPr lang="en-IN" sz="2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3200" b="1" dirty="0" smtClean="0"/>
              <a:t>5. Redeemable and Irredeemable debt</a:t>
            </a:r>
            <a:endParaRPr lang="en-IN" sz="3200" dirty="0"/>
          </a:p>
        </p:txBody>
      </p:sp>
      <p:graphicFrame>
        <p:nvGraphicFramePr>
          <p:cNvPr id="4" name="Content Placeholder 3"/>
          <p:cNvGraphicFramePr>
            <a:graphicFrameLocks noGrp="1"/>
          </p:cNvGraphicFramePr>
          <p:nvPr>
            <p:ph idx="1"/>
          </p:nvPr>
        </p:nvGraphicFramePr>
        <p:xfrm>
          <a:off x="457200" y="1214422"/>
          <a:ext cx="8229600" cy="362712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Redeemable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Irredeemable debt</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They are repaid at some specific future date.</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The govts. has to make arrangement for repayment of interest and</a:t>
                      </a:r>
                      <a:r>
                        <a:rPr lang="en-IN" sz="2200" baseline="0" dirty="0" smtClean="0"/>
                        <a:t> principal amount within a specific period.</a:t>
                      </a:r>
                      <a:endParaRPr lang="en-IN" sz="2200" dirty="0" smtClean="0"/>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baseline="0" dirty="0" smtClean="0"/>
                        <a:t>Most debts are redeemable in nature.</a:t>
                      </a:r>
                    </a:p>
                    <a:p>
                      <a:pPr marL="342900" marR="0" indent="-342900" algn="just" defTabSz="914400" rtl="0" eaLnBrk="1" fontAlgn="auto" latinLnBrk="0" hangingPunct="1">
                        <a:lnSpc>
                          <a:spcPct val="100000"/>
                        </a:lnSpc>
                        <a:spcBef>
                          <a:spcPts val="0"/>
                        </a:spcBef>
                        <a:spcAft>
                          <a:spcPts val="0"/>
                        </a:spcAft>
                        <a:buClrTx/>
                        <a:buSzTx/>
                        <a:buFontTx/>
                        <a:buNone/>
                        <a:tabLst/>
                        <a:defRPr/>
                      </a:pP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mj-lt"/>
                        <a:buAutoNum type="arabicPeriod"/>
                      </a:pPr>
                      <a:r>
                        <a:rPr lang="en-IN" sz="2200" kern="1200" dirty="0" smtClean="0">
                          <a:solidFill>
                            <a:schemeClr val="tx1"/>
                          </a:solidFill>
                          <a:latin typeface="+mn-lt"/>
                          <a:ea typeface="+mn-ea"/>
                          <a:cs typeface="+mn-cs"/>
                        </a:rPr>
                        <a:t>They do</a:t>
                      </a:r>
                      <a:r>
                        <a:rPr lang="en-IN" sz="2200" kern="1200" baseline="0" dirty="0" smtClean="0">
                          <a:solidFill>
                            <a:schemeClr val="tx1"/>
                          </a:solidFill>
                          <a:latin typeface="+mn-lt"/>
                          <a:ea typeface="+mn-ea"/>
                          <a:cs typeface="+mn-cs"/>
                        </a:rPr>
                        <a:t> not have any definite date for final repayment.</a:t>
                      </a:r>
                      <a:endParaRPr lang="en-IN" sz="2200" kern="1200" dirty="0" smtClean="0">
                        <a:solidFill>
                          <a:schemeClr val="tx1"/>
                        </a:solidFill>
                        <a:latin typeface="+mn-lt"/>
                        <a:ea typeface="+mn-ea"/>
                        <a:cs typeface="+mn-cs"/>
                      </a:endParaRPr>
                    </a:p>
                    <a:p>
                      <a:pPr marL="342900" indent="-342900" algn="just">
                        <a:buFont typeface="+mj-lt"/>
                        <a:buAutoNum type="arabicPeriod"/>
                      </a:pPr>
                      <a:r>
                        <a:rPr lang="en-IN" sz="2200" kern="1200" dirty="0" smtClean="0">
                          <a:solidFill>
                            <a:schemeClr val="tx1"/>
                          </a:solidFill>
                          <a:latin typeface="+mn-lt"/>
                          <a:ea typeface="+mn-ea"/>
                          <a:cs typeface="+mn-cs"/>
                        </a:rPr>
                        <a:t>The interest payments on such</a:t>
                      </a:r>
                      <a:r>
                        <a:rPr lang="en-IN" sz="2200" kern="1200" baseline="0" dirty="0" smtClean="0">
                          <a:solidFill>
                            <a:schemeClr val="tx1"/>
                          </a:solidFill>
                          <a:latin typeface="+mn-lt"/>
                          <a:ea typeface="+mn-ea"/>
                          <a:cs typeface="+mn-cs"/>
                        </a:rPr>
                        <a:t> debts are made regularly.</a:t>
                      </a:r>
                      <a:endParaRPr lang="en-IN" sz="2200" kern="1200" dirty="0" smtClean="0">
                        <a:solidFill>
                          <a:schemeClr val="tx1"/>
                        </a:solidFill>
                        <a:latin typeface="+mn-lt"/>
                        <a:ea typeface="+mn-ea"/>
                        <a:cs typeface="+mn-cs"/>
                      </a:endParaRPr>
                    </a:p>
                    <a:p>
                      <a:pPr marL="342900" indent="-342900" algn="just">
                        <a:buFont typeface="+mj-lt"/>
                        <a:buAutoNum type="arabicPeriod"/>
                      </a:pPr>
                      <a:r>
                        <a:rPr lang="en-IN" sz="2200" kern="1200" baseline="0" dirty="0" smtClean="0">
                          <a:solidFill>
                            <a:schemeClr val="tx1"/>
                          </a:solidFill>
                          <a:latin typeface="+mn-lt"/>
                          <a:ea typeface="+mn-ea"/>
                          <a:cs typeface="+mn-cs"/>
                        </a:rPr>
                        <a:t>Such borrowings are not very common.</a:t>
                      </a:r>
                    </a:p>
                    <a:p>
                      <a:pPr marL="342900" indent="-342900" algn="just">
                        <a:buFont typeface="+mj-lt"/>
                        <a:buNone/>
                      </a:pPr>
                      <a:endParaRPr lang="en-IN" sz="2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3200" b="1" dirty="0" smtClean="0"/>
              <a:t>6. Funded and Unfunded debt</a:t>
            </a:r>
            <a:endParaRPr lang="en-IN" sz="3200" dirty="0"/>
          </a:p>
        </p:txBody>
      </p:sp>
      <p:graphicFrame>
        <p:nvGraphicFramePr>
          <p:cNvPr id="4" name="Content Placeholder 3"/>
          <p:cNvGraphicFramePr>
            <a:graphicFrameLocks noGrp="1"/>
          </p:cNvGraphicFramePr>
          <p:nvPr>
            <p:ph idx="1"/>
          </p:nvPr>
        </p:nvGraphicFramePr>
        <p:xfrm>
          <a:off x="457200" y="1214422"/>
          <a:ext cx="8229600" cy="295656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r>
                        <a:rPr lang="en-IN" sz="2800" b="1" dirty="0" smtClean="0"/>
                        <a:t>Funded debts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Unfunded debts</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kern="1200" dirty="0" smtClean="0">
                          <a:solidFill>
                            <a:schemeClr val="tx1"/>
                          </a:solidFill>
                          <a:latin typeface="+mn-lt"/>
                          <a:ea typeface="+mn-ea"/>
                          <a:cs typeface="+mn-cs"/>
                        </a:rPr>
                        <a:t>They are repayable within a short period of time,</a:t>
                      </a:r>
                      <a:r>
                        <a:rPr lang="en-IN" sz="2200" kern="1200" baseline="0" dirty="0" smtClean="0">
                          <a:solidFill>
                            <a:schemeClr val="tx1"/>
                          </a:solidFill>
                          <a:latin typeface="+mn-lt"/>
                          <a:ea typeface="+mn-ea"/>
                          <a:cs typeface="+mn-cs"/>
                        </a:rPr>
                        <a:t> usually one year.</a:t>
                      </a:r>
                      <a:endParaRPr lang="en-IN" sz="2200" kern="1200" dirty="0" smtClean="0">
                        <a:solidFill>
                          <a:schemeClr val="tx1"/>
                        </a:solidFill>
                        <a:latin typeface="+mn-lt"/>
                        <a:ea typeface="+mn-ea"/>
                        <a:cs typeface="+mn-cs"/>
                      </a:endParaRP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They are generally</a:t>
                      </a:r>
                      <a:r>
                        <a:rPr lang="en-IN" sz="2200" baseline="0" dirty="0" smtClean="0"/>
                        <a:t> taken to meet current needs like meeting temporary revenue deficits.</a:t>
                      </a:r>
                      <a:endParaRPr lang="en-IN" sz="2200" dirty="0" smtClean="0"/>
                    </a:p>
                    <a:p>
                      <a:pPr marL="342900" marR="0" indent="-342900" algn="just" defTabSz="914400" rtl="0" eaLnBrk="1" fontAlgn="auto" latinLnBrk="0" hangingPunct="1">
                        <a:lnSpc>
                          <a:spcPct val="100000"/>
                        </a:lnSpc>
                        <a:spcBef>
                          <a:spcPts val="0"/>
                        </a:spcBef>
                        <a:spcAft>
                          <a:spcPts val="0"/>
                        </a:spcAft>
                        <a:buClrTx/>
                        <a:buSzTx/>
                        <a:buFontTx/>
                        <a:buNone/>
                        <a:tabLst/>
                        <a:defRPr/>
                      </a:pP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mj-lt"/>
                        <a:buAutoNum type="arabicPeriod"/>
                      </a:pPr>
                      <a:r>
                        <a:rPr lang="en-IN" sz="2200" kern="1200" dirty="0" smtClean="0">
                          <a:solidFill>
                            <a:schemeClr val="tx1"/>
                          </a:solidFill>
                          <a:latin typeface="+mn-lt"/>
                          <a:ea typeface="+mn-ea"/>
                          <a:cs typeface="+mn-cs"/>
                        </a:rPr>
                        <a:t>They are long term debts.</a:t>
                      </a:r>
                    </a:p>
                    <a:p>
                      <a:pPr marL="342900" indent="-342900" algn="just">
                        <a:buFont typeface="+mj-lt"/>
                        <a:buAutoNum type="arabicPeriod"/>
                      </a:pPr>
                      <a:r>
                        <a:rPr lang="en-IN" sz="2200" kern="1200" dirty="0" smtClean="0">
                          <a:solidFill>
                            <a:schemeClr val="tx1"/>
                          </a:solidFill>
                          <a:latin typeface="+mn-lt"/>
                          <a:ea typeface="+mn-ea"/>
                          <a:cs typeface="+mn-cs"/>
                        </a:rPr>
                        <a:t>They are taken by</a:t>
                      </a:r>
                      <a:r>
                        <a:rPr lang="en-IN" sz="2200" kern="1200" baseline="0" dirty="0" smtClean="0">
                          <a:solidFill>
                            <a:schemeClr val="tx1"/>
                          </a:solidFill>
                          <a:latin typeface="+mn-lt"/>
                          <a:ea typeface="+mn-ea"/>
                          <a:cs typeface="+mn-cs"/>
                        </a:rPr>
                        <a:t> the govts. For building social and economic infrastructure.</a:t>
                      </a:r>
                      <a:endParaRPr lang="en-IN" sz="2200" kern="1200" dirty="0" smtClean="0">
                        <a:solidFill>
                          <a:schemeClr val="tx1"/>
                        </a:solidFill>
                        <a:latin typeface="+mn-lt"/>
                        <a:ea typeface="+mn-ea"/>
                        <a:cs typeface="+mn-cs"/>
                      </a:endParaRPr>
                    </a:p>
                    <a:p>
                      <a:pPr marL="342900" indent="-342900" algn="just">
                        <a:buFont typeface="+mj-lt"/>
                        <a:buNone/>
                      </a:pPr>
                      <a:endParaRPr lang="en-IN" sz="2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500042"/>
            <a:ext cx="6786610" cy="7143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dirty="0" smtClean="0">
                <a:solidFill>
                  <a:schemeClr val="tx1"/>
                </a:solidFill>
              </a:rPr>
              <a:t>Burden of Public Debt</a:t>
            </a:r>
            <a:endParaRPr lang="en-IN" sz="4000" dirty="0">
              <a:solidFill>
                <a:schemeClr val="tx1"/>
              </a:solidFill>
            </a:endParaRPr>
          </a:p>
        </p:txBody>
      </p:sp>
      <p:sp>
        <p:nvSpPr>
          <p:cNvPr id="7" name="Rectangle 6"/>
          <p:cNvSpPr/>
          <p:nvPr/>
        </p:nvSpPr>
        <p:spPr>
          <a:xfrm>
            <a:off x="1142976" y="1928802"/>
            <a:ext cx="2357454"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smtClean="0">
                <a:solidFill>
                  <a:schemeClr val="tx1"/>
                </a:solidFill>
              </a:rPr>
              <a:t>Internal Debt</a:t>
            </a:r>
          </a:p>
        </p:txBody>
      </p:sp>
      <p:sp>
        <p:nvSpPr>
          <p:cNvPr id="8" name="Rectangle 7"/>
          <p:cNvSpPr/>
          <p:nvPr/>
        </p:nvSpPr>
        <p:spPr>
          <a:xfrm>
            <a:off x="5643570" y="1928802"/>
            <a:ext cx="2500330"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00" dirty="0" smtClean="0">
              <a:solidFill>
                <a:schemeClr val="tx1"/>
              </a:solidFill>
            </a:endParaRPr>
          </a:p>
          <a:p>
            <a:pPr algn="ctr"/>
            <a:r>
              <a:rPr lang="en-IN" sz="2800" dirty="0" smtClean="0">
                <a:solidFill>
                  <a:schemeClr val="tx1"/>
                </a:solidFill>
              </a:rPr>
              <a:t>External Debt</a:t>
            </a:r>
          </a:p>
          <a:p>
            <a:pPr algn="ctr"/>
            <a:endParaRPr lang="en-IN" sz="2800" dirty="0"/>
          </a:p>
        </p:txBody>
      </p:sp>
      <p:cxnSp>
        <p:nvCxnSpPr>
          <p:cNvPr id="16" name="Straight Connector 15"/>
          <p:cNvCxnSpPr/>
          <p:nvPr/>
        </p:nvCxnSpPr>
        <p:spPr>
          <a:xfrm rot="5400000">
            <a:off x="4215604" y="1356504"/>
            <a:ext cx="284958"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072464"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285718"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285984" y="1499380"/>
            <a:ext cx="2071702"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57686" y="1500174"/>
            <a:ext cx="2143140"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2107389" y="2606669"/>
            <a:ext cx="356396"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14348" y="2786058"/>
            <a:ext cx="3357586" cy="33575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AutoNum type="arabicPeriod"/>
            </a:pPr>
            <a:r>
              <a:rPr lang="en-IN" sz="2400" dirty="0" smtClean="0">
                <a:solidFill>
                  <a:prstClr val="black"/>
                </a:solidFill>
              </a:rPr>
              <a:t>Direct Real Burden</a:t>
            </a:r>
          </a:p>
          <a:p>
            <a:pPr marL="457200" indent="-457200">
              <a:buAutoNum type="arabicPeriod"/>
            </a:pPr>
            <a:r>
              <a:rPr lang="en-IN" sz="2400" dirty="0" smtClean="0">
                <a:solidFill>
                  <a:prstClr val="black"/>
                </a:solidFill>
              </a:rPr>
              <a:t>Indirect Real Burden</a:t>
            </a:r>
          </a:p>
          <a:p>
            <a:pPr marL="457200" indent="-457200">
              <a:buAutoNum type="arabicPeriod"/>
            </a:pPr>
            <a:r>
              <a:rPr lang="en-IN" sz="2400" dirty="0" smtClean="0">
                <a:solidFill>
                  <a:prstClr val="black"/>
                </a:solidFill>
              </a:rPr>
              <a:t>Burden on Future Generation</a:t>
            </a:r>
          </a:p>
          <a:p>
            <a:pPr marL="457200" indent="-457200">
              <a:buAutoNum type="arabicPeriod"/>
            </a:pPr>
            <a:r>
              <a:rPr lang="en-IN" sz="2400" dirty="0" smtClean="0">
                <a:solidFill>
                  <a:prstClr val="black"/>
                </a:solidFill>
              </a:rPr>
              <a:t>Effect on Private Investments</a:t>
            </a:r>
          </a:p>
          <a:p>
            <a:pPr marL="457200" indent="-457200">
              <a:buAutoNum type="arabicPeriod"/>
            </a:pPr>
            <a:r>
              <a:rPr lang="en-IN" sz="2400" dirty="0" smtClean="0">
                <a:solidFill>
                  <a:prstClr val="black"/>
                </a:solidFill>
              </a:rPr>
              <a:t>Effects on Capital Expenditure</a:t>
            </a:r>
          </a:p>
          <a:p>
            <a:pPr marL="457200" indent="-457200">
              <a:buAutoNum type="arabicPeriod"/>
            </a:pPr>
            <a:r>
              <a:rPr lang="en-IN" sz="2400" dirty="0" smtClean="0">
                <a:solidFill>
                  <a:prstClr val="black"/>
                </a:solidFill>
              </a:rPr>
              <a:t>Inflation</a:t>
            </a:r>
          </a:p>
          <a:p>
            <a:pPr marL="457200" indent="-457200"/>
            <a:endParaRPr lang="en-IN" sz="2400" dirty="0" smtClean="0">
              <a:solidFill>
                <a:prstClr val="black"/>
              </a:solidFill>
            </a:endParaRPr>
          </a:p>
        </p:txBody>
      </p:sp>
      <p:cxnSp>
        <p:nvCxnSpPr>
          <p:cNvPr id="14" name="Straight Connector 13"/>
          <p:cNvCxnSpPr/>
          <p:nvPr/>
        </p:nvCxnSpPr>
        <p:spPr>
          <a:xfrm rot="5400000">
            <a:off x="6322231" y="2606669"/>
            <a:ext cx="356396"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929190" y="2786058"/>
            <a:ext cx="3357586" cy="37147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AutoNum type="arabicPeriod"/>
            </a:pPr>
            <a:r>
              <a:rPr lang="en-IN" sz="2400" dirty="0" smtClean="0">
                <a:solidFill>
                  <a:prstClr val="black"/>
                </a:solidFill>
              </a:rPr>
              <a:t>Direct Money Burden</a:t>
            </a:r>
          </a:p>
          <a:p>
            <a:pPr marL="457200" indent="-457200">
              <a:buAutoNum type="arabicPeriod"/>
            </a:pPr>
            <a:r>
              <a:rPr lang="en-IN" sz="2400" dirty="0" smtClean="0">
                <a:solidFill>
                  <a:prstClr val="black"/>
                </a:solidFill>
              </a:rPr>
              <a:t>Direct Real Burden</a:t>
            </a:r>
          </a:p>
          <a:p>
            <a:pPr marL="457200" indent="-457200">
              <a:buAutoNum type="arabicPeriod"/>
            </a:pPr>
            <a:r>
              <a:rPr lang="en-IN" sz="2400" dirty="0" smtClean="0">
                <a:solidFill>
                  <a:prstClr val="black"/>
                </a:solidFill>
              </a:rPr>
              <a:t>Indirect Real and Money Burden</a:t>
            </a:r>
          </a:p>
          <a:p>
            <a:pPr marL="457200" indent="-457200">
              <a:buAutoNum type="arabicPeriod"/>
            </a:pPr>
            <a:r>
              <a:rPr lang="en-IN" sz="2400" dirty="0" smtClean="0">
                <a:solidFill>
                  <a:prstClr val="black"/>
                </a:solidFill>
              </a:rPr>
              <a:t>Burden of Unproduc- tive Foreign Debt</a:t>
            </a:r>
          </a:p>
          <a:p>
            <a:pPr marL="457200" indent="-457200">
              <a:buAutoNum type="arabicPeriod"/>
            </a:pPr>
            <a:r>
              <a:rPr lang="en-IN" sz="2400" dirty="0" smtClean="0">
                <a:solidFill>
                  <a:prstClr val="black"/>
                </a:solidFill>
              </a:rPr>
              <a:t>Foreign Currency Burden</a:t>
            </a:r>
          </a:p>
          <a:p>
            <a:pPr marL="457200" indent="-457200">
              <a:buAutoNum type="arabicPeriod"/>
            </a:pPr>
            <a:r>
              <a:rPr lang="en-IN" sz="2400" dirty="0" smtClean="0">
                <a:solidFill>
                  <a:prstClr val="black"/>
                </a:solidFill>
              </a:rPr>
              <a:t>Domination of Creditor Country</a:t>
            </a:r>
          </a:p>
          <a:p>
            <a:pPr marL="457200" indent="-457200"/>
            <a:endParaRPr lang="en-IN" sz="2400" dirty="0" smtClean="0">
              <a:solidFill>
                <a:prstClr val="black"/>
              </a:solidFill>
            </a:endParaRPr>
          </a:p>
        </p:txBody>
      </p:sp>
    </p:spTree>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71546"/>
            <a:ext cx="8329642" cy="4214842"/>
          </a:xfrm>
        </p:spPr>
        <p:txBody>
          <a:bodyPr>
            <a:noAutofit/>
          </a:bodyPr>
          <a:lstStyle/>
          <a:p>
            <a:pPr marL="0" indent="0" algn="just">
              <a:spcBef>
                <a:spcPts val="0"/>
              </a:spcBef>
              <a:buNone/>
            </a:pPr>
            <a:r>
              <a:rPr lang="en-IN" sz="2800" dirty="0" smtClean="0"/>
              <a:t>Internal public debts are raised and repaid within the country. Therefore, they have no direct money burden. The government taxes some people to repay the interest and the principal to the creditors. Such debts give rise to real burden.</a:t>
            </a:r>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INTERNAL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329642" cy="4857784"/>
          </a:xfrm>
        </p:spPr>
        <p:txBody>
          <a:bodyPr>
            <a:noAutofit/>
          </a:bodyPr>
          <a:lstStyle/>
          <a:p>
            <a:pPr marL="0" indent="0" algn="just">
              <a:spcBef>
                <a:spcPts val="0"/>
              </a:spcBef>
              <a:buNone/>
            </a:pPr>
            <a:r>
              <a:rPr lang="en-IN" sz="2800" b="1" dirty="0" smtClean="0"/>
              <a:t>1. Direct Real Burden: </a:t>
            </a:r>
            <a:r>
              <a:rPr lang="en-IN" sz="2800" dirty="0" smtClean="0"/>
              <a:t>Transfer of purchasing power will take place as the government imposes tax to repay the internal debts. When purchasing power is transferred from the tax payers to the public creditors, it will influence the distribution of income in the country. Most developing countries depend more on indirect taxes than direct taxes. Indirect taxes are regressive nature, i.e. they impose greater burden on the relatively poor than the rich.</a:t>
            </a: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INTERNAL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329642" cy="4929222"/>
          </a:xfrm>
        </p:spPr>
        <p:txBody>
          <a:bodyPr>
            <a:noAutofit/>
          </a:bodyPr>
          <a:lstStyle/>
          <a:p>
            <a:pPr marL="0" indent="0" algn="just">
              <a:spcBef>
                <a:spcPts val="0"/>
              </a:spcBef>
              <a:buNone/>
            </a:pPr>
            <a:r>
              <a:rPr lang="en-IN" sz="2800" b="1" dirty="0" smtClean="0"/>
              <a:t>2. Indirect Real Burden: </a:t>
            </a:r>
            <a:r>
              <a:rPr lang="en-IN" sz="2800" dirty="0" smtClean="0"/>
              <a:t>High rates of taxation generally have a negative effect on people’s ability and willingness to work, save and invest. This in turn will affect productivity, production and investment in the economy.</a:t>
            </a:r>
          </a:p>
          <a:p>
            <a:pPr marL="0" indent="0" algn="just">
              <a:spcBef>
                <a:spcPts val="0"/>
              </a:spcBef>
              <a:buNone/>
            </a:pPr>
            <a:r>
              <a:rPr lang="en-IN" sz="2800" b="1" dirty="0" smtClean="0"/>
              <a:t>3. Burden on Future Generation: </a:t>
            </a:r>
            <a:r>
              <a:rPr lang="en-IN" sz="2800" dirty="0" smtClean="0"/>
              <a:t>It is usually the older generation who subscribe to govts. bonds and securities with their accumulated wealth. But the debts are repaid through taxes which are paid by the younger generation.</a:t>
            </a:r>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INTERNAL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329642" cy="5000660"/>
          </a:xfrm>
        </p:spPr>
        <p:txBody>
          <a:bodyPr>
            <a:noAutofit/>
          </a:bodyPr>
          <a:lstStyle/>
          <a:p>
            <a:pPr marL="0" indent="0" algn="just">
              <a:spcBef>
                <a:spcPts val="0"/>
              </a:spcBef>
              <a:buNone/>
            </a:pPr>
            <a:r>
              <a:rPr lang="en-IN" sz="2800" b="1" dirty="0" smtClean="0"/>
              <a:t>4. Effect on Private Investments: </a:t>
            </a:r>
            <a:r>
              <a:rPr lang="en-IN" sz="2800" dirty="0" smtClean="0"/>
              <a:t>Most people believe that govts. Securities offers high interest rates and a safe place to invest their money. This reduces funds available for the private sector. One rupee investment by the govts. reduces the private investment by one rupee.</a:t>
            </a: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INTERNAL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6072206"/>
          </a:xfrm>
        </p:spPr>
        <p:txBody>
          <a:bodyPr>
            <a:noAutofit/>
          </a:bodyPr>
          <a:lstStyle/>
          <a:p>
            <a:pPr marL="0" indent="0" algn="just">
              <a:spcBef>
                <a:spcPts val="0"/>
              </a:spcBef>
              <a:buNone/>
            </a:pPr>
            <a:r>
              <a:rPr lang="en-IN" sz="2800" b="1" dirty="0" smtClean="0"/>
              <a:t>5. Effect on Capital Expenditure: </a:t>
            </a:r>
            <a:r>
              <a:rPr lang="en-IN" sz="2800" dirty="0" smtClean="0"/>
              <a:t>In most developing countries including India, public debt is used to meet revenue deficit. A very large portion of govts. Revenue is spent on paying interests. Thus the govts is unable to make adequate capital expenditure on devpt. of infrastructure.</a:t>
            </a:r>
          </a:p>
          <a:p>
            <a:pPr marL="0" indent="0" algn="just">
              <a:spcBef>
                <a:spcPts val="0"/>
              </a:spcBef>
              <a:buNone/>
            </a:pPr>
            <a:r>
              <a:rPr lang="en-IN" sz="2800" b="1" dirty="0" smtClean="0"/>
              <a:t>6. Inflation: </a:t>
            </a:r>
            <a:r>
              <a:rPr lang="en-IN" sz="2800" dirty="0" smtClean="0"/>
              <a:t>If indirect taxes are raised in order to repay internal debts, then inflation may take place. Inflation reduces the real income or purchasing power of the poor.</a:t>
            </a: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INTERNAL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4429156"/>
          </a:xfrm>
        </p:spPr>
        <p:txBody>
          <a:bodyPr>
            <a:noAutofit/>
          </a:bodyPr>
          <a:lstStyle/>
          <a:p>
            <a:pPr marL="0" indent="0" algn="just">
              <a:buNone/>
            </a:pPr>
            <a:r>
              <a:rPr lang="en-IN" sz="2800" dirty="0" smtClean="0"/>
              <a:t>External debt implies borrowing from foreign countries. It allows inflow of resources from foreign country to domestic country. But the repayment of external debt leads to taxation and transfer of resources from the domestic country to the foreign country. The burden of external debt is analysed below:</a:t>
            </a:r>
          </a:p>
          <a:p>
            <a:pPr>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EXTERNAL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428604"/>
            <a:ext cx="5786478" cy="7858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solidFill>
                  <a:schemeClr val="tx1"/>
                </a:solidFill>
              </a:rPr>
              <a:t>CLASSIFICATION OF PUBLIC EXPENDITURE</a:t>
            </a:r>
            <a:endParaRPr lang="en-IN" sz="2800" dirty="0">
              <a:solidFill>
                <a:schemeClr val="tx1"/>
              </a:solidFill>
            </a:endParaRPr>
          </a:p>
        </p:txBody>
      </p:sp>
      <p:sp>
        <p:nvSpPr>
          <p:cNvPr id="7" name="Rectangle 6"/>
          <p:cNvSpPr/>
          <p:nvPr/>
        </p:nvSpPr>
        <p:spPr>
          <a:xfrm>
            <a:off x="285720" y="1928802"/>
            <a:ext cx="1643074" cy="857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Revenue &amp; Capital Expenditure </a:t>
            </a:r>
            <a:endParaRPr lang="en-IN" sz="2000" dirty="0" smtClean="0">
              <a:solidFill>
                <a:schemeClr val="tx1"/>
              </a:solidFill>
            </a:endParaRPr>
          </a:p>
        </p:txBody>
      </p:sp>
      <p:cxnSp>
        <p:nvCxnSpPr>
          <p:cNvPr id="16" name="Straight Connector 15"/>
          <p:cNvCxnSpPr/>
          <p:nvPr/>
        </p:nvCxnSpPr>
        <p:spPr>
          <a:xfrm rot="5400000">
            <a:off x="4072728" y="1356504"/>
            <a:ext cx="284958"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713694"/>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930116"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85786" y="1500174"/>
            <a:ext cx="3429024"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214810" y="1499380"/>
            <a:ext cx="3571900"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071670" y="1928802"/>
            <a:ext cx="1714512" cy="857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Productive &amp; Unproductive Expenditure</a:t>
            </a:r>
            <a:endParaRPr lang="en-IN" sz="2000" dirty="0" smtClean="0">
              <a:solidFill>
                <a:schemeClr val="tx1"/>
              </a:solidFill>
            </a:endParaRPr>
          </a:p>
        </p:txBody>
      </p:sp>
      <p:sp>
        <p:nvSpPr>
          <p:cNvPr id="28" name="Rectangle 27"/>
          <p:cNvSpPr/>
          <p:nvPr/>
        </p:nvSpPr>
        <p:spPr>
          <a:xfrm>
            <a:off x="3929058" y="1928802"/>
            <a:ext cx="1643074" cy="857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Non-Transfer &amp; Transfer Expenditure</a:t>
            </a:r>
            <a:endParaRPr lang="en-IN" sz="2000" dirty="0" smtClean="0">
              <a:solidFill>
                <a:schemeClr val="tx1"/>
              </a:solidFill>
            </a:endParaRPr>
          </a:p>
        </p:txBody>
      </p:sp>
      <p:sp>
        <p:nvSpPr>
          <p:cNvPr id="31" name="Rectangle 30"/>
          <p:cNvSpPr/>
          <p:nvPr/>
        </p:nvSpPr>
        <p:spPr>
          <a:xfrm>
            <a:off x="7286644" y="1928802"/>
            <a:ext cx="1643074" cy="857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Dalton’s Classification</a:t>
            </a:r>
            <a:endParaRPr lang="en-IN" sz="2000" dirty="0" smtClean="0">
              <a:solidFill>
                <a:schemeClr val="tx1"/>
              </a:solidFill>
            </a:endParaRPr>
          </a:p>
        </p:txBody>
      </p:sp>
      <p:cxnSp>
        <p:nvCxnSpPr>
          <p:cNvPr id="36" name="Straight Connector 35"/>
          <p:cNvCxnSpPr/>
          <p:nvPr/>
        </p:nvCxnSpPr>
        <p:spPr>
          <a:xfrm rot="5400000">
            <a:off x="7573190" y="1713694"/>
            <a:ext cx="428628" cy="1588"/>
          </a:xfrm>
          <a:prstGeom prst="line">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715008" y="1928802"/>
            <a:ext cx="1428760" cy="857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Plan &amp; </a:t>
            </a:r>
          </a:p>
          <a:p>
            <a:pPr algn="ctr"/>
            <a:r>
              <a:rPr lang="en-US" sz="2000" dirty="0" smtClean="0">
                <a:solidFill>
                  <a:schemeClr val="tx1"/>
                </a:solidFill>
              </a:rPr>
              <a:t>Non-Plan Expenditure</a:t>
            </a:r>
            <a:endParaRPr lang="en-IN" sz="2000" dirty="0">
              <a:solidFill>
                <a:schemeClr val="tx1"/>
              </a:solidFill>
            </a:endParaRPr>
          </a:p>
        </p:txBody>
      </p:sp>
      <p:cxnSp>
        <p:nvCxnSpPr>
          <p:cNvPr id="38" name="Straight Connector 37"/>
          <p:cNvCxnSpPr/>
          <p:nvPr/>
        </p:nvCxnSpPr>
        <p:spPr>
          <a:xfrm rot="5400000">
            <a:off x="2572530" y="1713694"/>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4287042" y="1713694"/>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786478"/>
          </a:xfrm>
        </p:spPr>
        <p:txBody>
          <a:bodyPr>
            <a:noAutofit/>
          </a:bodyPr>
          <a:lstStyle/>
          <a:p>
            <a:pPr marL="355600" lvl="0" indent="-355600">
              <a:buFont typeface="+mj-lt"/>
              <a:buAutoNum type="arabicPeriod"/>
            </a:pPr>
            <a:r>
              <a:rPr lang="en-IN" sz="2800" b="1" dirty="0" smtClean="0"/>
              <a:t>The direct money burden:</a:t>
            </a:r>
            <a:endParaRPr lang="en-IN" sz="2800" dirty="0" smtClean="0"/>
          </a:p>
          <a:p>
            <a:pPr algn="just">
              <a:buNone/>
            </a:pPr>
            <a:r>
              <a:rPr lang="en-IN" sz="2800" dirty="0" smtClean="0"/>
              <a:t>	It is equal to the sum of principal and interest amount paid to external creditors. The sizes of the burden depend on the rate of interest and the amount of loan taken.</a:t>
            </a:r>
          </a:p>
          <a:p>
            <a:pPr marL="355600" lvl="0" indent="-355600" algn="just">
              <a:buFont typeface="+mj-lt"/>
              <a:buAutoNum type="arabicPeriod" startAt="2"/>
            </a:pPr>
            <a:r>
              <a:rPr lang="en-IN" sz="2800" b="1" dirty="0" smtClean="0"/>
              <a:t>The direct real burden:</a:t>
            </a:r>
            <a:endParaRPr lang="en-IN" sz="2800" dirty="0" smtClean="0"/>
          </a:p>
          <a:p>
            <a:pPr algn="just">
              <a:buNone/>
            </a:pPr>
            <a:r>
              <a:rPr lang="en-IN" sz="2800" dirty="0" smtClean="0"/>
              <a:t>	It is measured in terms of the loss of welfare suffered by people of the debtor country due to repayment of debt. If the rich people are made to pay, the real burden will be smaller than if they are made mainly by the poor.</a:t>
            </a:r>
          </a:p>
          <a:p>
            <a:pPr marL="0" indent="0" algn="just">
              <a:spcBef>
                <a:spcPts val="0"/>
              </a:spcBef>
              <a:buNone/>
            </a:pP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EXTERNAL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786478"/>
          </a:xfrm>
        </p:spPr>
        <p:txBody>
          <a:bodyPr>
            <a:noAutofit/>
          </a:bodyPr>
          <a:lstStyle/>
          <a:p>
            <a:pPr marL="355600" lvl="0" indent="-355600" algn="just">
              <a:buFont typeface="+mj-lt"/>
              <a:buAutoNum type="arabicPeriod" startAt="3"/>
            </a:pPr>
            <a:r>
              <a:rPr lang="en-IN" sz="2800" b="1" dirty="0" smtClean="0"/>
              <a:t>The indirect money and real burden:</a:t>
            </a:r>
            <a:endParaRPr lang="en-IN" sz="2800" dirty="0" smtClean="0"/>
          </a:p>
          <a:p>
            <a:pPr algn="just">
              <a:buNone/>
            </a:pPr>
            <a:r>
              <a:rPr lang="en-IN" sz="2800" dirty="0" smtClean="0"/>
              <a:t>	This may be measured in terms of effects on production and allocation of resources. It arises from the check on productive capacity of the people either due to the imposition of taxes to meet public debt services charges or due to check on public expenditure.</a:t>
            </a:r>
          </a:p>
          <a:p>
            <a:pPr marL="355600" lvl="0" indent="-355600" algn="just">
              <a:buFont typeface="+mj-lt"/>
              <a:buAutoNum type="arabicPeriod" startAt="4"/>
            </a:pPr>
            <a:r>
              <a:rPr lang="en-IN" sz="2800" b="1" dirty="0" smtClean="0"/>
              <a:t>Burden of unproductive foreign debt:</a:t>
            </a:r>
            <a:endParaRPr lang="en-IN" sz="2800" dirty="0" smtClean="0"/>
          </a:p>
          <a:p>
            <a:pPr algn="just">
              <a:buNone/>
            </a:pPr>
            <a:r>
              <a:rPr lang="en-IN" sz="2800" dirty="0" smtClean="0"/>
              <a:t>	If the external debt is used for unproductive purposes it will create a greater burden on the community.</a:t>
            </a:r>
          </a:p>
          <a:p>
            <a:pPr marL="0" indent="0" algn="just">
              <a:spcBef>
                <a:spcPts val="0"/>
              </a:spcBef>
              <a:buNone/>
            </a:pP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EXTERNAL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786478"/>
          </a:xfrm>
        </p:spPr>
        <p:txBody>
          <a:bodyPr>
            <a:noAutofit/>
          </a:bodyPr>
          <a:lstStyle/>
          <a:p>
            <a:pPr marL="355600" lvl="0" indent="-355600">
              <a:buFont typeface="+mj-lt"/>
              <a:buAutoNum type="arabicPeriod" startAt="5"/>
            </a:pPr>
            <a:r>
              <a:rPr lang="en-IN" sz="2800" b="1" dirty="0" smtClean="0"/>
              <a:t>Foreign currency burden:</a:t>
            </a:r>
            <a:endParaRPr lang="en-IN" sz="2800" dirty="0" smtClean="0"/>
          </a:p>
          <a:p>
            <a:pPr algn="just">
              <a:buNone/>
            </a:pPr>
            <a:r>
              <a:rPr lang="en-IN" sz="2800" dirty="0" smtClean="0"/>
              <a:t>	The external debt has to repay in foreign currency which will increase the demand for foreign currency by debtor country's. This is likely to lead to decline in the exchange rate of debtor country which may lead to foreign exchange crisis causing a real burden.</a:t>
            </a:r>
          </a:p>
          <a:p>
            <a:pPr marL="355600" lvl="0" indent="-355600" algn="just">
              <a:buFont typeface="+mj-lt"/>
              <a:buAutoNum type="arabicPeriod" startAt="6"/>
            </a:pPr>
            <a:r>
              <a:rPr lang="en-IN" sz="2800" b="1" dirty="0" smtClean="0"/>
              <a:t>Domination by creditor country:</a:t>
            </a:r>
            <a:endParaRPr lang="en-IN" sz="2800" dirty="0" smtClean="0"/>
          </a:p>
          <a:p>
            <a:pPr algn="just">
              <a:buNone/>
            </a:pPr>
            <a:r>
              <a:rPr lang="en-IN" sz="2800" dirty="0" smtClean="0"/>
              <a:t>	The creditor country may dominate the debtor country in various spheres. The debtor country may be forced to take decisions which may give more benefits to the creditor country.</a:t>
            </a:r>
          </a:p>
          <a:p>
            <a:pPr marL="0" indent="0" algn="just">
              <a:spcBef>
                <a:spcPts val="0"/>
              </a:spcBef>
              <a:buNone/>
            </a:pP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
            </a:r>
            <a:br>
              <a:rPr lang="en-IN" sz="4000" b="1" dirty="0" smtClean="0"/>
            </a:br>
            <a:r>
              <a:rPr lang="en-IN" sz="4000" b="1" dirty="0" smtClean="0"/>
              <a:t>BURDEN OF EXTERNAL DEBT</a:t>
            </a:r>
            <a:r>
              <a:rPr lang="en-IN" sz="4000" dirty="0" smtClean="0"/>
              <a:t/>
            </a:r>
            <a:br>
              <a:rPr lang="en-IN" sz="4000" dirty="0" smtClean="0"/>
            </a:b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6072206"/>
          </a:xfrm>
        </p:spPr>
        <p:txBody>
          <a:bodyPr>
            <a:noAutofit/>
          </a:bodyPr>
          <a:lstStyle/>
          <a:p>
            <a:pPr marL="0" indent="0" algn="just">
              <a:spcBef>
                <a:spcPts val="0"/>
              </a:spcBef>
              <a:buNone/>
            </a:pPr>
            <a:r>
              <a:rPr lang="en-IN" sz="2800" dirty="0" smtClean="0"/>
              <a:t>A public budget is a systematic estimate of government’s revenue and expenditure for a period of one year. It shows the planned expenditure of the government and the expected revenue from taxes and other sources, during a given year.</a:t>
            </a:r>
          </a:p>
          <a:p>
            <a:pPr marL="0" indent="0" algn="just">
              <a:spcBef>
                <a:spcPts val="0"/>
              </a:spcBef>
              <a:buNone/>
            </a:pPr>
            <a:r>
              <a:rPr lang="en-IN" sz="2800" dirty="0" smtClean="0"/>
              <a:t>Receipts and expenditure are further divided into two parts namely:</a:t>
            </a:r>
          </a:p>
          <a:p>
            <a:pPr marL="0" indent="0" algn="just">
              <a:spcBef>
                <a:spcPts val="0"/>
              </a:spcBef>
            </a:pPr>
            <a:r>
              <a:rPr lang="en-IN" sz="2800" b="1" dirty="0" smtClean="0"/>
              <a:t> Revenue Budget: </a:t>
            </a:r>
            <a:r>
              <a:rPr lang="en-IN" sz="2800" dirty="0" smtClean="0"/>
              <a:t>The revenue covers those items which are recurring in nature. It shows both revenue receipts, like taxes, surplus, income of public sector enterprises and revenue expenditure, like salaries to govts staff, subsidies, interest payments, etc.</a:t>
            </a: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CONCEPTS OF DEFICITS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357850"/>
          </a:xfrm>
        </p:spPr>
        <p:txBody>
          <a:bodyPr>
            <a:noAutofit/>
          </a:bodyPr>
          <a:lstStyle/>
          <a:p>
            <a:pPr marL="0" indent="0" algn="just">
              <a:buNone/>
            </a:pPr>
            <a:r>
              <a:rPr lang="en-IN" sz="2800" dirty="0" smtClean="0"/>
              <a:t>Public </a:t>
            </a:r>
            <a:r>
              <a:rPr lang="en-IN" sz="2800" dirty="0" smtClean="0"/>
              <a:t>debt is often a country’s largest liability. Servicing of huge debt has led many countries into a </a:t>
            </a:r>
            <a:r>
              <a:rPr lang="en-IN" sz="2800" i="1" dirty="0" smtClean="0"/>
              <a:t>‘dept trap’</a:t>
            </a:r>
            <a:r>
              <a:rPr lang="en-IN" sz="2800" dirty="0" smtClean="0"/>
              <a:t>, which takes away their resources which is essential for the economic development of the countries</a:t>
            </a:r>
            <a:r>
              <a:rPr lang="en-IN" sz="2800" dirty="0" smtClean="0"/>
              <a:t>.</a:t>
            </a:r>
          </a:p>
          <a:p>
            <a:pPr>
              <a:buNone/>
            </a:pPr>
            <a:r>
              <a:rPr lang="en-IN" sz="2800" b="1" dirty="0" smtClean="0"/>
              <a:t>Meaning</a:t>
            </a:r>
            <a:endParaRPr lang="en-IN" sz="2800" dirty="0" smtClean="0"/>
          </a:p>
          <a:p>
            <a:pPr marL="0" indent="0" algn="just">
              <a:buNone/>
            </a:pPr>
            <a:r>
              <a:rPr lang="en-IN" sz="2800" dirty="0" smtClean="0"/>
              <a:t>Public debt management is the process of establishing and executing a strategy for managing the govt debt in order to raise the required amount of funding and to meet any other debt management goals of the govt, such as developing and maintaining an efficient market for govt securities.</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Management of Public Debt</a:t>
            </a:r>
            <a:endParaRPr lang="en-IN"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86478"/>
          </a:xfrm>
        </p:spPr>
        <p:txBody>
          <a:bodyPr>
            <a:noAutofit/>
          </a:bodyPr>
          <a:lstStyle/>
          <a:p>
            <a:pPr lvl="0"/>
            <a:r>
              <a:rPr lang="en-IN" sz="2800" dirty="0" smtClean="0"/>
              <a:t>A </a:t>
            </a:r>
            <a:r>
              <a:rPr lang="en-IN" sz="2800" dirty="0" smtClean="0"/>
              <a:t>good public debt management can help to reduce borrowing cost in many ways.</a:t>
            </a:r>
          </a:p>
          <a:p>
            <a:pPr lvl="0"/>
            <a:r>
              <a:rPr lang="en-IN" sz="2800" dirty="0" smtClean="0"/>
              <a:t>A carefully balanced composition of securities can contain financial risk, which are harder to manage in countries having few alternative source of finance.</a:t>
            </a:r>
          </a:p>
          <a:p>
            <a:pPr lvl="0"/>
            <a:r>
              <a:rPr lang="en-IN" sz="2800" dirty="0" smtClean="0"/>
              <a:t>It can also help to develop the domestic financial market and institutions due to availability of public debt instruments for investment and which can provide benchmarks for the pricing of other instruments.</a:t>
            </a:r>
          </a:p>
          <a:p>
            <a:pPr lvl="0"/>
            <a:r>
              <a:rPr lang="en-IN" sz="2800" dirty="0" smtClean="0"/>
              <a:t>Prudent (cautious) debt management can make countries less vulnerable to contagion (contamination) and financial risks. </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pPr marL="342900" lvl="0" indent="-342900">
              <a:spcBef>
                <a:spcPct val="20000"/>
              </a:spcBef>
            </a:pPr>
            <a:r>
              <a:rPr lang="en-IN" sz="2800" b="1" dirty="0" smtClean="0">
                <a:solidFill>
                  <a:prstClr val="black"/>
                </a:solidFill>
                <a:ea typeface="+mn-ea"/>
                <a:cs typeface="+mn-cs"/>
              </a:rPr>
              <a:t>Importance of Public Debt Management</a:t>
            </a:r>
            <a:endParaRPr lang="en-IN" sz="2800" dirty="0" smtClean="0">
              <a:solidFill>
                <a:prstClr val="black"/>
              </a:solidFill>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86478"/>
          </a:xfrm>
        </p:spPr>
        <p:txBody>
          <a:bodyPr>
            <a:noAutofit/>
          </a:bodyPr>
          <a:lstStyle/>
          <a:p>
            <a:pPr marL="514350" lvl="0" indent="-514350">
              <a:buFont typeface="+mj-lt"/>
              <a:buAutoNum type="arabicPeriod"/>
            </a:pPr>
            <a:r>
              <a:rPr lang="en-IN" sz="2800" b="1" dirty="0" smtClean="0"/>
              <a:t>Debt Management Objectives and Co-ordination: </a:t>
            </a:r>
            <a:r>
              <a:rPr lang="en-IN" sz="2800" dirty="0" smtClean="0"/>
              <a:t>The main objectives of debt management is to ensure financing needs and payment obligations are met at the lowest possible cost over medium term to long run. To achieve these debt managers, fiscal policy advisors, and central bankers should share an understanding of the objectives of debt mangt, fiscal and monetary policies. In short there should be better co-ordination between them.</a:t>
            </a:r>
          </a:p>
          <a:p>
            <a:pPr lvl="0">
              <a:buNone/>
            </a:pPr>
            <a:endParaRPr lang="en-IN" sz="2800" dirty="0" smtClean="0"/>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2800" b="1" dirty="0" smtClean="0"/>
              <a:t>Framework for Public Debt Management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86478"/>
          </a:xfrm>
        </p:spPr>
        <p:txBody>
          <a:bodyPr>
            <a:noAutofit/>
          </a:bodyPr>
          <a:lstStyle/>
          <a:p>
            <a:pPr marL="514350" lvl="0" indent="-514350">
              <a:buFont typeface="+mj-lt"/>
              <a:buAutoNum type="arabicPeriod" startAt="2"/>
            </a:pPr>
            <a:r>
              <a:rPr lang="en-IN" sz="2800" b="1" dirty="0" smtClean="0"/>
              <a:t>Transparency </a:t>
            </a:r>
            <a:r>
              <a:rPr lang="en-IN" sz="2800" b="1" dirty="0" smtClean="0"/>
              <a:t>and Accountability:</a:t>
            </a:r>
            <a:r>
              <a:rPr lang="en-IN" sz="2800" dirty="0" smtClean="0"/>
              <a:t> </a:t>
            </a:r>
            <a:endParaRPr lang="en-IN" sz="2800" dirty="0" smtClean="0"/>
          </a:p>
          <a:p>
            <a:pPr marL="514350" lvl="0" indent="-514350">
              <a:buNone/>
            </a:pPr>
            <a:r>
              <a:rPr lang="en-IN" sz="2800" dirty="0" smtClean="0"/>
              <a:t> </a:t>
            </a:r>
            <a:r>
              <a:rPr lang="en-IN" sz="2800" dirty="0" smtClean="0"/>
              <a:t>     For </a:t>
            </a:r>
            <a:r>
              <a:rPr lang="en-IN" sz="2800" dirty="0" smtClean="0"/>
              <a:t>prudent debt mangt objectives should be clearly defined and publicly disclosed and the measures of cost and risk explained. Further, the allocation of responsibilities among the Ministry of Finance, Central bank and debt agency should be disclosed.</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2800" b="1" dirty="0" smtClean="0"/>
              <a:t>Framework for Public Debt Management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86478"/>
          </a:xfrm>
        </p:spPr>
        <p:txBody>
          <a:bodyPr>
            <a:noAutofit/>
          </a:bodyPr>
          <a:lstStyle/>
          <a:p>
            <a:pPr marL="514350" lvl="0" indent="-514350">
              <a:buFont typeface="+mj-lt"/>
              <a:buAutoNum type="arabicPeriod" startAt="3"/>
            </a:pPr>
            <a:r>
              <a:rPr lang="en-IN" sz="2800" b="1" dirty="0" smtClean="0"/>
              <a:t>Institutional Framework:</a:t>
            </a:r>
            <a:r>
              <a:rPr lang="en-IN" sz="2800" dirty="0" smtClean="0"/>
              <a:t> There should be legal frameworks which clarify the authority to borrow, and issue new debt, invest and undertake transactions on behalf of the govt.</a:t>
            </a:r>
          </a:p>
          <a:p>
            <a:pPr marL="514350" lvl="0" indent="-514350">
              <a:buFont typeface="+mj-lt"/>
              <a:buAutoNum type="arabicPeriod" startAt="3"/>
            </a:pPr>
            <a:r>
              <a:rPr lang="en-IN" sz="2800" b="1" dirty="0" smtClean="0"/>
              <a:t>Debt Strategy and Risk Management:</a:t>
            </a:r>
            <a:r>
              <a:rPr lang="en-IN" sz="2800" dirty="0" smtClean="0"/>
              <a:t> Debt strategy should be properly implemented and management of risk in the portfolio should be eased by changing the structure of debt.</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2800" b="1" dirty="0" smtClean="0"/>
              <a:t>Framework for Public Debt Management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329642" cy="5786478"/>
          </a:xfrm>
        </p:spPr>
        <p:txBody>
          <a:bodyPr>
            <a:noAutofit/>
          </a:bodyPr>
          <a:lstStyle/>
          <a:p>
            <a:pPr marL="514350" lvl="0" indent="-514350">
              <a:buFont typeface="+mj-lt"/>
              <a:buAutoNum type="arabicPeriod" startAt="5"/>
            </a:pPr>
            <a:r>
              <a:rPr lang="en-IN" sz="2800" b="1" dirty="0" smtClean="0"/>
              <a:t>Efficient Market for Govt Securities: </a:t>
            </a:r>
            <a:r>
              <a:rPr lang="en-IN" sz="2800" dirty="0" smtClean="0"/>
              <a:t>It is essential to achieve a broad investor base by giving importance to cost and risk involved and treat equally every investor. The debt managers, central bank and Ministry of finance should work closely with market participants and regulators for the devpt of efficient market.</a:t>
            </a:r>
          </a:p>
          <a:p>
            <a:pPr marL="514350" lvl="0" indent="-514350">
              <a:buFont typeface="+mj-lt"/>
              <a:buAutoNum type="arabicPeriod" startAt="5"/>
            </a:pPr>
            <a:r>
              <a:rPr lang="en-IN" sz="2800" b="1" dirty="0" smtClean="0"/>
              <a:t>Broad Principles of Debt Management:</a:t>
            </a:r>
            <a:r>
              <a:rPr lang="en-IN" sz="2800" dirty="0" smtClean="0"/>
              <a:t> </a:t>
            </a:r>
          </a:p>
          <a:p>
            <a:pPr marL="1074738" lvl="0" indent="-528638">
              <a:spcBef>
                <a:spcPts val="0"/>
              </a:spcBef>
              <a:buFont typeface="+mj-lt"/>
              <a:buAutoNum type="romanLcPeriod"/>
            </a:pPr>
            <a:r>
              <a:rPr lang="en-IN" sz="2800" dirty="0" smtClean="0"/>
              <a:t>Low interest cost of servicing debt</a:t>
            </a:r>
          </a:p>
          <a:p>
            <a:pPr marL="1074738" lvl="0" indent="-528638">
              <a:spcBef>
                <a:spcPts val="0"/>
              </a:spcBef>
              <a:buFont typeface="+mj-lt"/>
              <a:buAutoNum type="romanLcPeriod"/>
            </a:pPr>
            <a:r>
              <a:rPr lang="en-IN" sz="2800" dirty="0" smtClean="0"/>
              <a:t>Satisfy the needs of investors</a:t>
            </a:r>
          </a:p>
          <a:p>
            <a:pPr marL="1074738" lvl="0" indent="-528638">
              <a:spcBef>
                <a:spcPts val="0"/>
              </a:spcBef>
              <a:buFont typeface="+mj-lt"/>
              <a:buAutoNum type="romanLcPeriod"/>
            </a:pPr>
            <a:r>
              <a:rPr lang="en-IN" sz="2800" dirty="0" smtClean="0"/>
              <a:t> Co-ordination between public debt, fiscal and monetary policies</a:t>
            </a:r>
          </a:p>
          <a:p>
            <a:pPr marL="1074738" lvl="0" indent="-528638">
              <a:spcBef>
                <a:spcPts val="0"/>
              </a:spcBef>
              <a:buFont typeface="+mj-lt"/>
              <a:buAutoNum type="romanLcPeriod"/>
            </a:pPr>
            <a:r>
              <a:rPr lang="en-IN" sz="2800" dirty="0" smtClean="0"/>
              <a:t> Funding of short-term debt into long-term debt</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2800" b="1" dirty="0" smtClean="0"/>
              <a:t>Framework for Public Debt Management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714380"/>
          </a:xfrm>
        </p:spPr>
        <p:txBody>
          <a:bodyPr>
            <a:noAutofit/>
          </a:bodyPr>
          <a:lstStyle/>
          <a:p>
            <a:r>
              <a:rPr lang="en-IN" sz="3200" b="1" dirty="0" smtClean="0"/>
              <a:t>1. Revenue and Capital Expenditure</a:t>
            </a:r>
            <a:endParaRPr lang="en-IN" sz="3200" dirty="0"/>
          </a:p>
        </p:txBody>
      </p:sp>
      <p:graphicFrame>
        <p:nvGraphicFramePr>
          <p:cNvPr id="4" name="Content Placeholder 3"/>
          <p:cNvGraphicFramePr>
            <a:graphicFrameLocks noGrp="1"/>
          </p:cNvGraphicFramePr>
          <p:nvPr>
            <p:ph idx="1"/>
          </p:nvPr>
        </p:nvGraphicFramePr>
        <p:xfrm>
          <a:off x="457200" y="785794"/>
          <a:ext cx="8229600" cy="563880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b="1" dirty="0" smtClean="0"/>
                        <a:t>Revenue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800" b="1" dirty="0" smtClean="0"/>
                        <a:t>Capital Expenditure</a:t>
                      </a:r>
                      <a:endParaRPr lang="en-IN"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The expenditure incurred in revenue account of the budget is </a:t>
                      </a:r>
                      <a:r>
                        <a:rPr lang="en-IN" sz="2200" b="0" dirty="0" smtClean="0"/>
                        <a:t>called revenue expenditure.</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It</a:t>
                      </a:r>
                      <a:r>
                        <a:rPr lang="en-IN" sz="2200" baseline="0" dirty="0" smtClean="0"/>
                        <a:t> </a:t>
                      </a:r>
                      <a:r>
                        <a:rPr lang="en-IN" sz="2200" dirty="0" smtClean="0"/>
                        <a:t>includes expenditure incurred for current flow of goods and services and to maintain capital stock intact.</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It</a:t>
                      </a:r>
                      <a:r>
                        <a:rPr lang="en-IN" sz="2200" baseline="0" dirty="0" smtClean="0"/>
                        <a:t> </a:t>
                      </a:r>
                      <a:r>
                        <a:rPr lang="en-IN" sz="2200" dirty="0" smtClean="0"/>
                        <a:t>is known as</a:t>
                      </a:r>
                      <a:r>
                        <a:rPr lang="en-IN" sz="2200" baseline="0" dirty="0" smtClean="0"/>
                        <a:t> </a:t>
                      </a:r>
                      <a:r>
                        <a:rPr lang="en-IN" sz="2200" dirty="0" smtClean="0"/>
                        <a:t>current  expenditure</a:t>
                      </a:r>
                      <a:r>
                        <a:rPr lang="en-IN" sz="2200" baseline="0" dirty="0" smtClean="0"/>
                        <a:t> </a:t>
                      </a:r>
                      <a:r>
                        <a:rPr lang="en-IN" sz="2200" dirty="0" smtClean="0"/>
                        <a:t>in</a:t>
                      </a:r>
                      <a:r>
                        <a:rPr lang="en-IN" sz="2200" baseline="0" dirty="0" smtClean="0"/>
                        <a:t> </a:t>
                      </a:r>
                      <a:r>
                        <a:rPr lang="en-IN" sz="2200" dirty="0" smtClean="0"/>
                        <a:t>the</a:t>
                      </a:r>
                      <a:r>
                        <a:rPr lang="en-IN" sz="2200" baseline="0" dirty="0" smtClean="0"/>
                        <a:t> </a:t>
                      </a:r>
                      <a:r>
                        <a:rPr lang="en-IN" sz="2200" dirty="0" smtClean="0"/>
                        <a:t>form</a:t>
                      </a:r>
                      <a:r>
                        <a:rPr lang="en-IN" sz="2200" baseline="0" dirty="0" smtClean="0"/>
                        <a:t> </a:t>
                      </a:r>
                      <a:r>
                        <a:rPr lang="en-IN" sz="2200" dirty="0" smtClean="0"/>
                        <a:t>of  consumption.</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200" dirty="0" smtClean="0"/>
                        <a:t>It</a:t>
                      </a:r>
                      <a:r>
                        <a:rPr lang="en-IN" sz="2200" baseline="0" dirty="0" smtClean="0"/>
                        <a:t> is </a:t>
                      </a:r>
                      <a:r>
                        <a:rPr lang="en-IN" sz="2200" dirty="0" smtClean="0"/>
                        <a:t>incurred on civil administration, defence forces, public health, education, etc.</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en-IN" sz="2200" b="0" i="0" u="none" strike="noStrike" kern="1200" cap="none" spc="0" normalizeH="0" baseline="0" noProof="0" dirty="0" smtClean="0">
                          <a:ln>
                            <a:noFill/>
                          </a:ln>
                          <a:solidFill>
                            <a:prstClr val="black"/>
                          </a:solidFill>
                          <a:effectLst/>
                          <a:uLnTx/>
                          <a:uFillTx/>
                          <a:latin typeface="+mn-lt"/>
                          <a:ea typeface="+mn-ea"/>
                          <a:cs typeface="+mn-cs"/>
                        </a:rPr>
                        <a:t>It is of recurrent type, which is incurred year after year.</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AutoNum type="arabicPeriod"/>
                      </a:pPr>
                      <a:r>
                        <a:rPr lang="en-IN" sz="2200" dirty="0" smtClean="0"/>
                        <a:t>The expenditure incurred in capital account of the budget is known as capital expenditure. </a:t>
                      </a:r>
                    </a:p>
                    <a:p>
                      <a:pPr marL="342900" indent="-342900" algn="just">
                        <a:buAutoNum type="arabicPeriod"/>
                      </a:pPr>
                      <a:r>
                        <a:rPr lang="en-IN" sz="2200" dirty="0" smtClean="0"/>
                        <a:t>It is a long term investment expenditure  done  by the government.</a:t>
                      </a:r>
                    </a:p>
                    <a:p>
                      <a:pPr marL="342900" indent="-342900" algn="just">
                        <a:buAutoNum type="arabicPeriod"/>
                      </a:pPr>
                      <a:r>
                        <a:rPr lang="en-IN" sz="2200" dirty="0" smtClean="0"/>
                        <a:t>It</a:t>
                      </a:r>
                      <a:r>
                        <a:rPr lang="en-IN" sz="2200" baseline="0" dirty="0" smtClean="0"/>
                        <a:t> </a:t>
                      </a:r>
                      <a:r>
                        <a:rPr lang="en-IN" sz="2200" dirty="0" smtClean="0"/>
                        <a:t>helps  to increase productive capacity of the economy. </a:t>
                      </a:r>
                    </a:p>
                    <a:p>
                      <a:pPr marL="342900" indent="-342900" algn="just">
                        <a:buAutoNum type="arabicPeriod"/>
                      </a:pPr>
                      <a:r>
                        <a:rPr lang="en-IN" sz="2200" dirty="0" smtClean="0"/>
                        <a:t>They are incurred on building durable assets like-highway, dams, irrigation project, buying machinery, etc. </a:t>
                      </a:r>
                    </a:p>
                    <a:p>
                      <a:pPr marL="342900" indent="-342900" algn="just">
                        <a:buAutoNum type="arabicPeriod"/>
                      </a:pPr>
                      <a:r>
                        <a:rPr lang="en-IN" sz="2200" dirty="0" smtClean="0"/>
                        <a:t>They are non-recurrent type of expenditure.</a:t>
                      </a:r>
                      <a:endParaRPr lang="en-IN"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86478"/>
          </a:xfrm>
        </p:spPr>
        <p:txBody>
          <a:bodyPr>
            <a:noAutofit/>
          </a:bodyPr>
          <a:lstStyle/>
          <a:p>
            <a:pPr lvl="0"/>
            <a:r>
              <a:rPr lang="en-IN" sz="2800" b="1" dirty="0" smtClean="0"/>
              <a:t>Efficient Market for Govt Securities: </a:t>
            </a:r>
            <a:r>
              <a:rPr lang="en-IN" sz="2800" dirty="0" smtClean="0"/>
              <a:t>It is essential to achieve a broad investor base by giving importance to cost and risk involved and treat equally every investor. The debt managers, central bank and Ministry of finance should work closely with market participants and regulators for the devpt of efficient market.</a:t>
            </a:r>
          </a:p>
          <a:p>
            <a:pPr lvl="0"/>
            <a:r>
              <a:rPr lang="en-IN" sz="2800" b="1" dirty="0" smtClean="0"/>
              <a:t>Broad Principles of Debt Management:</a:t>
            </a:r>
            <a:r>
              <a:rPr lang="en-IN" sz="2800" dirty="0" smtClean="0"/>
              <a:t> </a:t>
            </a:r>
          </a:p>
          <a:p>
            <a:pPr lvl="0"/>
            <a:r>
              <a:rPr lang="en-IN" sz="2800" dirty="0" smtClean="0"/>
              <a:t>Low interest cost of servicing debt</a:t>
            </a:r>
          </a:p>
          <a:p>
            <a:pPr lvl="0"/>
            <a:r>
              <a:rPr lang="en-IN" sz="2800" dirty="0" smtClean="0"/>
              <a:t>Satisfy the needs of investors</a:t>
            </a:r>
          </a:p>
          <a:p>
            <a:pPr lvl="0"/>
            <a:r>
              <a:rPr lang="en-IN" sz="2800" dirty="0" smtClean="0"/>
              <a:t> Co-ordination between public debt, fiscal and monetary policies</a:t>
            </a:r>
          </a:p>
          <a:p>
            <a:pPr lvl="0"/>
            <a:r>
              <a:rPr lang="en-IN" sz="2800" dirty="0" smtClean="0"/>
              <a:t> Funding of short-term debt into long-term debt</a:t>
            </a:r>
          </a:p>
          <a:p>
            <a:pPr marL="0" indent="0" algn="just">
              <a:buNone/>
            </a:pP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2800" b="1" dirty="0" smtClean="0"/>
              <a:t>Framework for Public Debt Management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6072206"/>
          </a:xfrm>
        </p:spPr>
        <p:txBody>
          <a:bodyPr>
            <a:noAutofit/>
          </a:bodyPr>
          <a:lstStyle/>
          <a:p>
            <a:pPr marL="0" indent="0" algn="just">
              <a:spcBef>
                <a:spcPts val="0"/>
              </a:spcBef>
            </a:pPr>
            <a:r>
              <a:rPr lang="en-IN" sz="2800" b="1" dirty="0" smtClean="0"/>
              <a:t> Capital Budget: </a:t>
            </a:r>
            <a:r>
              <a:rPr lang="en-IN" sz="2800" dirty="0" smtClean="0"/>
              <a:t>The capital budget includes one time receipts and expenditure of the govts. It includes capital expenditure on infrastructure building and repayment of loans and capital receipts like borrowing, recovery of loans and proceeds from investment.</a:t>
            </a:r>
          </a:p>
          <a:p>
            <a:pPr marL="0" indent="0" algn="just">
              <a:spcBef>
                <a:spcPts val="0"/>
              </a:spcBef>
              <a:buNone/>
            </a:pPr>
            <a:r>
              <a:rPr lang="en-IN" sz="2800" dirty="0" smtClean="0"/>
              <a:t>A public budget can be balanced, surplus or deficit.</a:t>
            </a:r>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CONCEPTS OF DEFICITS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6072206"/>
          </a:xfrm>
        </p:spPr>
        <p:txBody>
          <a:bodyPr>
            <a:noAutofit/>
          </a:bodyPr>
          <a:lstStyle/>
          <a:p>
            <a:pPr marL="0" indent="0" algn="just">
              <a:spcBef>
                <a:spcPts val="0"/>
              </a:spcBef>
              <a:buNone/>
            </a:pPr>
            <a:r>
              <a:rPr lang="en-IN" sz="2800" dirty="0" smtClean="0"/>
              <a:t>In India, the budget has always shown deficit. A deficit in the budget can have many implications for the economy and influence the process of policy making.</a:t>
            </a:r>
          </a:p>
          <a:p>
            <a:pPr marL="514350" indent="-514350" algn="just">
              <a:spcBef>
                <a:spcPts val="0"/>
              </a:spcBef>
              <a:buAutoNum type="arabicPeriod"/>
            </a:pPr>
            <a:r>
              <a:rPr lang="en-IN" sz="2800" b="1" dirty="0" smtClean="0"/>
              <a:t>Revenue Deficit: </a:t>
            </a:r>
            <a:r>
              <a:rPr lang="en-IN" sz="2800" dirty="0" smtClean="0"/>
              <a:t>It takes place when the revenue expenditure is more than revenue receipts. Revenue receipts come from direct and indirect taxes and other sources like fees, fines, surplus of public enterprises. Revenue expenditure are made on administration, defence, interest payments and subsidies.</a:t>
            </a:r>
          </a:p>
          <a:p>
            <a:pPr marL="514350" indent="-514350" algn="just">
              <a:spcBef>
                <a:spcPts val="0"/>
              </a:spcBef>
              <a:buFont typeface="Arial" pitchFamily="34" charset="0"/>
              <a:buAutoNum type="arabicPeriod"/>
            </a:pPr>
            <a:r>
              <a:rPr lang="en-IN" sz="2800" b="1" dirty="0" smtClean="0"/>
              <a:t>Budgetary Deficit: </a:t>
            </a:r>
            <a:r>
              <a:rPr lang="en-IN" sz="2800" dirty="0" smtClean="0"/>
              <a:t>It is defined as the excess of total budgetary expenditure over total budgetary receipts.</a:t>
            </a:r>
          </a:p>
          <a:p>
            <a:pPr marL="514350" indent="-514350" algn="just">
              <a:spcBef>
                <a:spcPts val="0"/>
              </a:spcBef>
              <a:buAutoNum type="arabicPeriod"/>
            </a:pPr>
            <a:endParaRPr lang="en-IN" sz="2800" b="1" dirty="0" smtClean="0"/>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CONCEPTS OF DEFICITS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6072206"/>
          </a:xfrm>
        </p:spPr>
        <p:txBody>
          <a:bodyPr>
            <a:noAutofit/>
          </a:bodyPr>
          <a:lstStyle/>
          <a:p>
            <a:pPr marL="363538" indent="-363538" algn="just">
              <a:spcBef>
                <a:spcPts val="0"/>
              </a:spcBef>
              <a:buNone/>
            </a:pPr>
            <a:r>
              <a:rPr lang="en-IN" sz="2800" b="1" dirty="0" smtClean="0"/>
              <a:t>3. Fiscal Deficit: </a:t>
            </a:r>
            <a:r>
              <a:rPr lang="en-IN" sz="2800" dirty="0" smtClean="0"/>
              <a:t>It is defined as the excess of total expenditure (TE), including net lending (NL = Loans – Recovery)  over revenue receipts (RR), plus external grants (EG), plus non-debt capital receipts (NDCR) include proceeds from disinvestment of public enterprises. In other words, fiscal deficit is the excess of total expenditure, excluding repayment of debt, over total receipts, excluding debt ca[ital receipts.</a:t>
            </a:r>
          </a:p>
          <a:p>
            <a:pPr marL="363538" indent="-363538" algn="just">
              <a:spcBef>
                <a:spcPts val="0"/>
              </a:spcBef>
              <a:buNone/>
            </a:pPr>
            <a:r>
              <a:rPr lang="en-IN" sz="2800" dirty="0" smtClean="0"/>
              <a:t>		</a:t>
            </a:r>
            <a:r>
              <a:rPr lang="en-IN" sz="2800" b="1" dirty="0" smtClean="0"/>
              <a:t>GFD = (TE + N L) – (RR + EG + NDCR)</a:t>
            </a:r>
          </a:p>
          <a:p>
            <a:pPr marL="0" indent="0" algn="just">
              <a:spcBef>
                <a:spcPts val="0"/>
              </a:spcBef>
              <a:buNone/>
            </a:pPr>
            <a:endParaRPr lang="en-IN" sz="2800" b="1" dirty="0" smtClean="0"/>
          </a:p>
          <a:p>
            <a:pPr marL="449263" indent="-449263" algn="just">
              <a:spcBef>
                <a:spcPts val="0"/>
              </a:spcBef>
              <a:buNone/>
            </a:pPr>
            <a:r>
              <a:rPr lang="en-IN" sz="2800" b="1" dirty="0" smtClean="0"/>
              <a:t>4. Primary Deficit:  </a:t>
            </a:r>
            <a:r>
              <a:rPr lang="en-IN" sz="2800" dirty="0" smtClean="0"/>
              <a:t>It is equal to fiscal deficit minus interest payments.</a:t>
            </a:r>
          </a:p>
          <a:p>
            <a:pPr marL="0" indent="0" algn="just">
              <a:spcBef>
                <a:spcPts val="0"/>
              </a:spcBef>
              <a:buNone/>
            </a:pPr>
            <a:r>
              <a:rPr lang="en-IN" sz="2800" b="1" dirty="0" smtClean="0"/>
              <a:t>	DPD = GFD – Interest Payments</a:t>
            </a:r>
          </a:p>
        </p:txBody>
      </p:sp>
      <p:sp>
        <p:nvSpPr>
          <p:cNvPr id="6" name="Title 1"/>
          <p:cNvSpPr>
            <a:spLocks noGrp="1"/>
          </p:cNvSpPr>
          <p:nvPr>
            <p:ph type="title"/>
          </p:nvPr>
        </p:nvSpPr>
        <p:spPr>
          <a:xfrm>
            <a:off x="457200" y="142852"/>
            <a:ext cx="8229600" cy="642942"/>
          </a:xfrm>
        </p:spPr>
        <p:txBody>
          <a:bodyPr>
            <a:noAutofit/>
          </a:bodyPr>
          <a:lstStyle/>
          <a:p>
            <a:r>
              <a:rPr lang="en-IN" sz="4000" b="1" dirty="0" smtClean="0"/>
              <a:t>CONCEPTS OF DEFICITS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500726"/>
          </a:xfrm>
        </p:spPr>
        <p:txBody>
          <a:bodyPr>
            <a:noAutofit/>
          </a:bodyPr>
          <a:lstStyle/>
          <a:p>
            <a:pPr marL="274638" indent="-274638" algn="just">
              <a:tabLst>
                <a:tab pos="0" algn="l"/>
              </a:tabLst>
            </a:pPr>
            <a:r>
              <a:rPr lang="en-IN" sz="2800" dirty="0" smtClean="0"/>
              <a:t>The  fiscal  situation  in  India  was  deteriorated  throughout 1980’s and reached to a peak level of crisis in the year1990-91. </a:t>
            </a:r>
          </a:p>
          <a:p>
            <a:pPr marL="274638" indent="-274638" algn="just">
              <a:tabLst>
                <a:tab pos="0" algn="l"/>
              </a:tabLst>
            </a:pPr>
            <a:r>
              <a:rPr lang="en-IN" sz="2800" dirty="0" smtClean="0"/>
              <a:t>The fiscal deficit in 1990-91 was 6.6 percent of GDP while revenue deficit was as high as 3.3 percent of GDP. The primary deficit was 2.8 percent in the same period. The situation did not improve significantly.  </a:t>
            </a:r>
          </a:p>
          <a:p>
            <a:pPr marL="274638" indent="-274638" algn="just">
              <a:tabLst>
                <a:tab pos="0" algn="l"/>
              </a:tabLst>
            </a:pPr>
            <a:r>
              <a:rPr lang="en-IN" sz="2800" dirty="0" smtClean="0"/>
              <a:t>This further indicates deterioration in fiscal situation due to rise in burden of interest payments. </a:t>
            </a:r>
          </a:p>
          <a:p>
            <a:pPr marL="274638" indent="-274638" algn="just">
              <a:tabLst>
                <a:tab pos="0" algn="l"/>
              </a:tabLst>
            </a:pPr>
            <a:r>
              <a:rPr lang="en-IN" sz="2800" dirty="0" smtClean="0"/>
              <a:t>This was one of the factors responsible for the BOP crisis in 1990-91.</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t>	FISCAL RESPONSIBILITY	AND BUDGET MANAGEMENT ACT 2003</a:t>
            </a:r>
            <a:endParaRPr lang="en-I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715016"/>
          </a:xfrm>
        </p:spPr>
        <p:txBody>
          <a:bodyPr>
            <a:noAutofit/>
          </a:bodyPr>
          <a:lstStyle/>
          <a:p>
            <a:pPr algn="just"/>
            <a:r>
              <a:rPr lang="en-IN" sz="2800" dirty="0" smtClean="0"/>
              <a:t>The central government appointed a committee on Fiscal Responsibility Legislation on Jan. 17, 2000 to look into various aspects of fiscal system and recommended a draft legislation on fiscal responsibility of  the  government   .  </a:t>
            </a:r>
          </a:p>
          <a:p>
            <a:pPr algn="just"/>
            <a:r>
              <a:rPr lang="en-IN" sz="2800" dirty="0" smtClean="0"/>
              <a:t>To  ensure  fiscal   discipline   the  central government accordingly introduced ‘fiscal responsibility and budget management bill’ in the parliament in Dec. 2000 with the primary objective of reducing the central government’s deficits and debts.  </a:t>
            </a:r>
          </a:p>
          <a:p>
            <a:pPr algn="just"/>
            <a:r>
              <a:rPr lang="en-IN" sz="2800" dirty="0" smtClean="0"/>
              <a:t>The  fiscal  responsibility  and budget management act was passed and came into force on 5 July2004.</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t>	FISCAL RESPONSIBILITY	AND BUDGET MANAGEMENT ACT 2003</a:t>
            </a:r>
            <a:endParaRPr lang="en-I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357850"/>
          </a:xfrm>
        </p:spPr>
        <p:txBody>
          <a:bodyPr>
            <a:noAutofit/>
          </a:bodyPr>
          <a:lstStyle/>
          <a:p>
            <a:pPr marL="514350" indent="-514350" algn="just">
              <a:buFont typeface="+mj-lt"/>
              <a:buAutoNum type="arabicPeriod"/>
            </a:pPr>
            <a:r>
              <a:rPr lang="en-IN" sz="2800" dirty="0" smtClean="0"/>
              <a:t>To set the limits on government borrowing, under a time bound programme.</a:t>
            </a:r>
          </a:p>
          <a:p>
            <a:pPr marL="514350" indent="-514350" algn="just">
              <a:buFont typeface="+mj-lt"/>
              <a:buAutoNum type="arabicPeriod"/>
            </a:pPr>
            <a:r>
              <a:rPr lang="en-IN" sz="2800" dirty="0" smtClean="0"/>
              <a:t>Achieve zero  revenue  deficit,  to  achieve  sufficient  revenue surplus and bring down fiscal deficits.</a:t>
            </a:r>
          </a:p>
          <a:p>
            <a:pPr marL="514350" indent="-514350" algn="just">
              <a:buFont typeface="+mj-lt"/>
              <a:buAutoNum type="arabicPeriod"/>
            </a:pPr>
            <a:r>
              <a:rPr lang="en-IN" sz="2800" dirty="0" smtClean="0"/>
              <a:t>Make government responsible to ensure long-term macro- economic stability.</a:t>
            </a:r>
          </a:p>
          <a:p>
            <a:pPr marL="514350" indent="-514350" algn="just">
              <a:buFont typeface="+mj-lt"/>
              <a:buAutoNum type="arabicPeriod"/>
            </a:pPr>
            <a:r>
              <a:rPr lang="en-IN" sz="2800" dirty="0" smtClean="0"/>
              <a:t>To make government responsible to reduce burden of debt repayment on future generations and to adopt prudent debt management.</a:t>
            </a:r>
          </a:p>
          <a:p>
            <a:pPr marL="514350" indent="-514350" algn="just">
              <a:buFont typeface="+mj-lt"/>
              <a:buAutoNum type="arabicPeriod"/>
            </a:pPr>
            <a:r>
              <a:rPr lang="en-IN" sz="2800" dirty="0" smtClean="0"/>
              <a:t>Improve the transparency in fiscal operations of the government. </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Objectives of the FRBM Act 2003</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715016"/>
          </a:xfrm>
        </p:spPr>
        <p:txBody>
          <a:bodyPr>
            <a:noAutofit/>
          </a:bodyPr>
          <a:lstStyle/>
          <a:p>
            <a:pPr marL="514350" indent="-514350" algn="just">
              <a:buFont typeface="+mj-lt"/>
              <a:buAutoNum type="arabicPeriod"/>
            </a:pPr>
            <a:r>
              <a:rPr lang="en-IN" sz="2800" b="1" dirty="0" smtClean="0"/>
              <a:t>Reduction in Revenue Deficit:- </a:t>
            </a:r>
          </a:p>
          <a:p>
            <a:pPr marL="804863" indent="-274638" algn="just"/>
            <a:r>
              <a:rPr lang="en-IN" sz="2800" dirty="0" smtClean="0"/>
              <a:t>Reduce revenue deficit by 0.5% of GDP or more at the end of each financial year beginning with 2004-05. </a:t>
            </a:r>
          </a:p>
          <a:p>
            <a:pPr marL="804863" indent="-274638" algn="just"/>
            <a:r>
              <a:rPr lang="en-IN" sz="2800" dirty="0" smtClean="0"/>
              <a:t>Revenue deficit should be reduced to zero within a   period of 5 years ending with 31st March 2009. </a:t>
            </a:r>
          </a:p>
          <a:p>
            <a:pPr marL="514350" indent="-514350" algn="just">
              <a:buFont typeface="+mj-lt"/>
              <a:buAutoNum type="arabicPeriod" startAt="2"/>
            </a:pPr>
            <a:r>
              <a:rPr lang="en-IN" sz="2800" b="1" dirty="0" smtClean="0"/>
              <a:t>Reduction in Fiscal Deficit:-</a:t>
            </a:r>
          </a:p>
          <a:p>
            <a:pPr marL="514350" indent="15875" algn="just" defTabSz="712788"/>
            <a:r>
              <a:rPr lang="en-IN" sz="2800" b="1" dirty="0" smtClean="0"/>
              <a:t>	</a:t>
            </a:r>
            <a:r>
              <a:rPr lang="en-IN" sz="2800" dirty="0" smtClean="0"/>
              <a:t>Reduce fiscal deficit 0.3% of GDP or more at  	the end of each financial year starting with 2004-	05. </a:t>
            </a:r>
          </a:p>
          <a:p>
            <a:pPr marL="514350" indent="15875" algn="just" defTabSz="712788"/>
            <a:r>
              <a:rPr lang="en-IN" sz="2800" dirty="0" smtClean="0"/>
              <a:t> Fiscal deficit should be reduced to 3 percent of 	GDP by the end of 2008-09.</a:t>
            </a:r>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Main Features of FRBM Act 2003 and FRBM Rules 2004</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214974"/>
          </a:xfrm>
        </p:spPr>
        <p:txBody>
          <a:bodyPr>
            <a:noAutofit/>
          </a:bodyPr>
          <a:lstStyle/>
          <a:p>
            <a:pPr marL="514350" indent="-514350" algn="just">
              <a:buFont typeface="+mj-lt"/>
              <a:buAutoNum type="arabicPeriod" startAt="3"/>
            </a:pPr>
            <a:r>
              <a:rPr lang="en-IN" sz="2800" b="1" dirty="0" smtClean="0"/>
              <a:t>Borrowing from the RBI:- </a:t>
            </a:r>
          </a:p>
          <a:p>
            <a:pPr marL="804863" indent="-274638" algn="just"/>
            <a:r>
              <a:rPr lang="en-IN" sz="2800" dirty="0" smtClean="0"/>
              <a:t>The central government should not borrow directly from the RBI with effect from 1st  March 2006 except by way of advances  to meet temporary shortage of cash.</a:t>
            </a:r>
          </a:p>
          <a:p>
            <a:pPr marL="514350" indent="-514350" algn="just">
              <a:buFont typeface="+mj-lt"/>
              <a:buAutoNum type="arabicPeriod" startAt="4"/>
            </a:pPr>
            <a:r>
              <a:rPr lang="en-IN" sz="2800" b="1" dirty="0" smtClean="0"/>
              <a:t>Additional Liabilities:-</a:t>
            </a:r>
          </a:p>
          <a:p>
            <a:pPr marL="533400" indent="0" algn="just"/>
            <a:r>
              <a:rPr lang="en-IN" sz="2800" b="1" dirty="0" smtClean="0"/>
              <a:t>  </a:t>
            </a:r>
            <a:r>
              <a:rPr lang="en-IN" sz="2800" dirty="0" smtClean="0"/>
              <a:t>The central government should limit the additional 	liabilities to 9 % of the GDP in 2004-05 and 	should reduce this limit to by one % point of 	GDP at the end of each financial year.</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Main Features of FRBM Act 2003 and FRBM Rules 2004</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5500726"/>
          </a:xfrm>
        </p:spPr>
        <p:txBody>
          <a:bodyPr>
            <a:noAutofit/>
          </a:bodyPr>
          <a:lstStyle/>
          <a:p>
            <a:pPr marL="514350" indent="-514350">
              <a:buFont typeface="+mj-lt"/>
              <a:buAutoNum type="arabicPeriod" startAt="5"/>
            </a:pPr>
            <a:r>
              <a:rPr lang="en-IN" sz="2800" b="1" dirty="0" smtClean="0"/>
              <a:t>Quarterly Reviews</a:t>
            </a:r>
            <a:r>
              <a:rPr lang="en-IN" sz="2800" dirty="0" smtClean="0"/>
              <a:t>: - </a:t>
            </a:r>
          </a:p>
          <a:p>
            <a:pPr marL="723900" indent="-266700" algn="just"/>
            <a:r>
              <a:rPr lang="en-IN" sz="2800" dirty="0" smtClean="0"/>
              <a:t>The Finance Minister should take quarterly review of receipts and expenditure, and should place the  outcome report of review before the parliament.</a:t>
            </a:r>
          </a:p>
          <a:p>
            <a:pPr>
              <a:buNone/>
            </a:pPr>
            <a:r>
              <a:rPr lang="en-IN" sz="2800" b="1" dirty="0" smtClean="0"/>
              <a:t>6</a:t>
            </a:r>
            <a:r>
              <a:rPr lang="en-IN" sz="2800" dirty="0" smtClean="0"/>
              <a:t>. </a:t>
            </a:r>
            <a:r>
              <a:rPr lang="en-IN" sz="2800" b="1" dirty="0" smtClean="0"/>
              <a:t>Fiscal  Transparency</a:t>
            </a:r>
            <a:r>
              <a:rPr lang="en-IN" sz="2800" dirty="0" smtClean="0"/>
              <a:t>:-</a:t>
            </a:r>
          </a:p>
          <a:p>
            <a:pPr marL="717550" indent="-269875" algn="just">
              <a:buFont typeface="+mj-lt"/>
              <a:buAutoNum type="romanLcPeriod"/>
            </a:pPr>
            <a:r>
              <a:rPr lang="en-IN" sz="2800" dirty="0" smtClean="0"/>
              <a:t>The central government should minimize secrecy in preparation of annual budget.</a:t>
            </a:r>
          </a:p>
          <a:p>
            <a:pPr marL="806450" indent="-358775" algn="just">
              <a:buFont typeface="+mj-lt"/>
              <a:buAutoNum type="romanLcPeriod"/>
            </a:pPr>
            <a:r>
              <a:rPr lang="en-IN" sz="2800" dirty="0" smtClean="0"/>
              <a:t>The central government should disclose the information relating to the significant  changes  in accounting  standards, policies  and practices as well as revenue arrears, guarantees  and assets by 2006-07.</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Main Features of FRBM Act 2003 and FRBM Rules 2004</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714380"/>
          </a:xfrm>
        </p:spPr>
        <p:txBody>
          <a:bodyPr>
            <a:noAutofit/>
          </a:bodyPr>
          <a:lstStyle/>
          <a:p>
            <a:r>
              <a:rPr lang="en-IN" sz="3200" b="1" dirty="0" smtClean="0"/>
              <a:t>2. Productive and Unproductive Expenditure</a:t>
            </a:r>
            <a:endParaRPr lang="en-IN" sz="3200" dirty="0"/>
          </a:p>
        </p:txBody>
      </p:sp>
      <p:graphicFrame>
        <p:nvGraphicFramePr>
          <p:cNvPr id="4" name="Content Placeholder 3"/>
          <p:cNvGraphicFramePr>
            <a:graphicFrameLocks noGrp="1"/>
          </p:cNvGraphicFramePr>
          <p:nvPr>
            <p:ph idx="1"/>
          </p:nvPr>
        </p:nvGraphicFramePr>
        <p:xfrm>
          <a:off x="457200" y="862034"/>
          <a:ext cx="8229600" cy="5669280"/>
        </p:xfrm>
        <a:graphic>
          <a:graphicData uri="http://schemas.openxmlformats.org/drawingml/2006/table">
            <a:tbl>
              <a:tblPr firstRow="1" bandRow="1">
                <a:tableStyleId>{5940675A-B579-460E-94D1-54222C63F5DA}</a:tableStyleId>
              </a:tblPr>
              <a:tblGrid>
                <a:gridCol w="4043362"/>
                <a:gridCol w="4186238"/>
              </a:tblGrid>
              <a:tr h="4217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400" b="1" dirty="0" smtClean="0"/>
                        <a:t>Productive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IN" sz="2400" b="1" dirty="0" smtClean="0"/>
                        <a:t>Unproductive Expenditure</a:t>
                      </a:r>
                      <a:endParaRPr lang="en-IN"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5592">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400" dirty="0" smtClean="0"/>
                        <a:t>The expenditure, which increases the productive capacity of the country, is known as productive expenditure.</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400" dirty="0" smtClean="0"/>
                        <a:t>It</a:t>
                      </a:r>
                      <a:r>
                        <a:rPr lang="en-IN" sz="2400" baseline="0" dirty="0" smtClean="0"/>
                        <a:t> </a:t>
                      </a:r>
                      <a:r>
                        <a:rPr kumimoji="0" lang="en-IN" sz="2400" b="0" i="0" u="none" strike="noStrike" kern="1200" cap="none" spc="0" normalizeH="0" baseline="0" noProof="0" dirty="0" smtClean="0">
                          <a:ln>
                            <a:noFill/>
                          </a:ln>
                          <a:solidFill>
                            <a:prstClr val="black"/>
                          </a:solidFill>
                          <a:effectLst/>
                          <a:uLnTx/>
                          <a:uFillTx/>
                          <a:latin typeface="+mn-lt"/>
                          <a:ea typeface="+mn-ea"/>
                          <a:cs typeface="+mn-cs"/>
                        </a:rPr>
                        <a:t>helps to increase volume of output and employment in the country. </a:t>
                      </a:r>
                      <a:endParaRPr lang="en-IN" sz="2400" dirty="0" smtClean="0"/>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en-IN" sz="2400" b="0" i="0" u="none" strike="noStrike" kern="1200" cap="none" spc="0" normalizeH="0" baseline="0" noProof="0" dirty="0" smtClean="0">
                          <a:ln>
                            <a:noFill/>
                          </a:ln>
                          <a:solidFill>
                            <a:prstClr val="black"/>
                          </a:solidFill>
                          <a:effectLst/>
                          <a:uLnTx/>
                          <a:uFillTx/>
                          <a:latin typeface="+mn-lt"/>
                          <a:ea typeface="+mn-ea"/>
                          <a:cs typeface="+mn-cs"/>
                        </a:rPr>
                        <a:t>The expenditure on establishment of public sector industries, infrastructure devpt., devpt. of agriculture, roads,  dams, railway, airport etc.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AutoNum type="arabicPeriod"/>
                      </a:pPr>
                      <a:r>
                        <a:rPr lang="en-IN" sz="2400" b="0" dirty="0" smtClean="0"/>
                        <a:t>Unproductive expenditure </a:t>
                      </a:r>
                      <a:r>
                        <a:rPr lang="en-IN" sz="2400" dirty="0" smtClean="0"/>
                        <a:t>is an expenditure, which does not increase productive capacity of a nation. </a:t>
                      </a:r>
                    </a:p>
                    <a:p>
                      <a:pPr marL="342900" indent="-342900" algn="just">
                        <a:buAutoNum type="arabicPeriod"/>
                      </a:pPr>
                      <a:r>
                        <a:rPr kumimoji="0" lang="en-IN" sz="2400" b="0" i="0" u="none" strike="noStrike" kern="1200" cap="none" spc="0" normalizeH="0" baseline="0" noProof="0" dirty="0" smtClean="0">
                          <a:ln>
                            <a:noFill/>
                          </a:ln>
                          <a:solidFill>
                            <a:prstClr val="black"/>
                          </a:solidFill>
                          <a:effectLst/>
                          <a:uLnTx/>
                          <a:uFillTx/>
                          <a:latin typeface="+mn-lt"/>
                          <a:ea typeface="+mn-ea"/>
                          <a:cs typeface="+mn-cs"/>
                        </a:rPr>
                        <a:t>The expenditure, which does not create as asset, is known as unproductive expenditure.</a:t>
                      </a:r>
                    </a:p>
                    <a:p>
                      <a:pPr marL="342900" indent="-342900" algn="just">
                        <a:buAutoNum type="arabicPeriod"/>
                      </a:pPr>
                      <a:r>
                        <a:rPr kumimoji="0" lang="en-IN" sz="2400" b="0" i="0" u="none" strike="noStrike" kern="1200" cap="none" spc="0" normalizeH="0" baseline="0" noProof="0" dirty="0" smtClean="0">
                          <a:ln>
                            <a:noFill/>
                          </a:ln>
                          <a:solidFill>
                            <a:prstClr val="black"/>
                          </a:solidFill>
                          <a:effectLst/>
                          <a:uLnTx/>
                          <a:uFillTx/>
                          <a:latin typeface="+mn-lt"/>
                          <a:ea typeface="+mn-ea"/>
                          <a:cs typeface="+mn-cs"/>
                        </a:rPr>
                        <a:t>Expenditure in the form of defence, maintenance of law and order, interest payment, administrative expenses </a:t>
                      </a:r>
                      <a:endParaRPr lang="en-IN"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85860"/>
            <a:ext cx="8329642" cy="5214974"/>
          </a:xfrm>
        </p:spPr>
        <p:txBody>
          <a:bodyPr>
            <a:noAutofit/>
          </a:bodyPr>
          <a:lstStyle/>
          <a:p>
            <a:pPr marL="514350" indent="-514350" algn="just">
              <a:buFont typeface="+mj-lt"/>
              <a:buAutoNum type="arabicPeriod" startAt="7"/>
            </a:pPr>
            <a:r>
              <a:rPr lang="en-IN" sz="2800" b="1" dirty="0" smtClean="0"/>
              <a:t>Government  Guarantees:- </a:t>
            </a:r>
          </a:p>
          <a:p>
            <a:pPr marL="806450" indent="-268288" algn="just"/>
            <a:r>
              <a:rPr lang="en-IN" sz="2800" dirty="0" smtClean="0"/>
              <a:t>The central government should not provide guarantee to loans borrowed by the state governments and public sector undertakings in excess of 0.5% of GDP in any financial year beginning with 2004-05. </a:t>
            </a:r>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Main Features of FRBM Act 2003 and FRBM Rules 2004</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85860"/>
            <a:ext cx="8329642" cy="5357850"/>
          </a:xfrm>
        </p:spPr>
        <p:txBody>
          <a:bodyPr>
            <a:noAutofit/>
          </a:bodyPr>
          <a:lstStyle/>
          <a:p>
            <a:pPr marL="514350" indent="-514350" algn="just">
              <a:buFont typeface="+mj-lt"/>
              <a:buAutoNum type="arabicPeriod" startAt="8"/>
            </a:pPr>
            <a:r>
              <a:rPr lang="en-IN" sz="2800" b="1" dirty="0" smtClean="0"/>
              <a:t>Placing Reports:</a:t>
            </a:r>
            <a:r>
              <a:rPr lang="en-IN" sz="2800" dirty="0" smtClean="0"/>
              <a:t>- The government should present three reports before the parliament every financial year.</a:t>
            </a:r>
          </a:p>
          <a:p>
            <a:pPr indent="-163513" algn="just"/>
            <a:r>
              <a:rPr lang="en-IN" sz="2800" b="1" dirty="0" smtClean="0"/>
              <a:t>Macroeconomic Framework Statement</a:t>
            </a:r>
            <a:r>
              <a:rPr lang="en-IN" sz="2800" dirty="0" smtClean="0"/>
              <a:t> - This report  states what is the growth rate expected to be achieved and also the macroeconomic situation in the economy.</a:t>
            </a:r>
          </a:p>
          <a:p>
            <a:pPr indent="-163513" algn="just"/>
            <a:r>
              <a:rPr lang="en-IN" sz="2800" b="1" dirty="0" smtClean="0"/>
              <a:t>Fiscal Policy Strategy Statement</a:t>
            </a:r>
            <a:r>
              <a:rPr lang="en-IN" sz="2800" dirty="0" smtClean="0"/>
              <a:t> – This report states  the policy measures relating to taxation, expenditure, borrowing, subsidies and administrative prices.</a:t>
            </a:r>
          </a:p>
          <a:p>
            <a:pPr indent="-163513" algn="just"/>
            <a:r>
              <a:rPr lang="en-IN" sz="2800" b="1" dirty="0" smtClean="0"/>
              <a:t>Medium term Fiscal Policy Statements</a:t>
            </a:r>
            <a:r>
              <a:rPr lang="en-IN" sz="2800" dirty="0" smtClean="0"/>
              <a:t> - This report states three year rolling targets for prescribed fiscal indicators.</a:t>
            </a:r>
          </a:p>
          <a:p>
            <a:pPr marL="514350" indent="-514350" algn="just">
              <a:buNone/>
            </a:pP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4000" b="1" dirty="0" smtClean="0"/>
              <a:t>Main Features of FRBM Act 2003 and FRBM Rules 2004</a:t>
            </a:r>
            <a:endParaRPr lang="en-IN"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a:pPr>
            <a:r>
              <a:rPr lang="en-IN" sz="2800" b="1" dirty="0" smtClean="0"/>
              <a:t>Unfulfilled Targets:- </a:t>
            </a:r>
          </a:p>
          <a:p>
            <a:pPr marL="804863" indent="-274638" algn="just"/>
            <a:r>
              <a:rPr lang="en-IN" sz="2800" dirty="0" smtClean="0"/>
              <a:t>The Act required the govts. to reduce revenue deficit to zero by March 2009, but it increased to 4.4 % of the GDP in 2008-09 and to further to 5.1% in 2009-10. </a:t>
            </a:r>
          </a:p>
          <a:p>
            <a:pPr marL="804863" indent="-274638" algn="just"/>
            <a:r>
              <a:rPr lang="en-IN" sz="2800" dirty="0" smtClean="0"/>
              <a:t>Therefore, critics point out that the targets set for deficit reduction are unrealistic. </a:t>
            </a:r>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2"/>
            </a:pPr>
            <a:r>
              <a:rPr lang="en-IN" sz="2800" b="1" dirty="0" smtClean="0"/>
              <a:t>Based on Defective Assumptions:- </a:t>
            </a:r>
            <a:r>
              <a:rPr lang="en-IN" sz="2800" dirty="0" smtClean="0"/>
              <a:t>The FRBM Act is based on the following assumptions.</a:t>
            </a:r>
          </a:p>
          <a:p>
            <a:pPr marL="900113" indent="-363538" algn="just">
              <a:buFont typeface="+mj-lt"/>
              <a:buAutoNum type="romanLcPeriod"/>
            </a:pPr>
            <a:r>
              <a:rPr lang="en-IN" sz="2800" dirty="0" smtClean="0"/>
              <a:t>Lower fiscal deficits lead to higher and more sustained growth. </a:t>
            </a:r>
          </a:p>
          <a:p>
            <a:pPr marL="900113" indent="-363538" algn="just">
              <a:buFont typeface="+mj-lt"/>
              <a:buAutoNum type="romanLcPeriod"/>
            </a:pPr>
            <a:r>
              <a:rPr lang="en-IN" sz="2800" dirty="0" smtClean="0"/>
              <a:t>Larger fiscal deficits necessarily lead to higher inflation.</a:t>
            </a:r>
          </a:p>
          <a:p>
            <a:pPr marL="900113" indent="-363538" algn="just">
              <a:buFont typeface="+mj-lt"/>
              <a:buAutoNum type="romanLcPeriod"/>
            </a:pPr>
            <a:r>
              <a:rPr lang="en-IN" sz="2800" dirty="0" smtClean="0"/>
              <a:t>Larger fiscal deficits increase external  vulnerability  of  the economy.</a:t>
            </a:r>
          </a:p>
          <a:p>
            <a:pPr marL="514350" indent="-514350" algn="just">
              <a:buNone/>
            </a:pPr>
            <a:endParaRPr lang="en-IN" sz="2800" b="1" dirty="0" smtClean="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329642" cy="5715040"/>
          </a:xfrm>
        </p:spPr>
        <p:txBody>
          <a:bodyPr>
            <a:noAutofit/>
          </a:bodyPr>
          <a:lstStyle/>
          <a:p>
            <a:pPr marL="0" indent="0">
              <a:buNone/>
            </a:pPr>
            <a:r>
              <a:rPr lang="en-IN" sz="2500" dirty="0" smtClean="0"/>
              <a:t>These assumptions have been rejected by C.P. </a:t>
            </a:r>
            <a:r>
              <a:rPr lang="en-IN" sz="2500" dirty="0" err="1" smtClean="0"/>
              <a:t>Chandrashekhar</a:t>
            </a:r>
            <a:r>
              <a:rPr lang="en-IN" sz="2500" dirty="0" smtClean="0"/>
              <a:t> and </a:t>
            </a:r>
            <a:r>
              <a:rPr lang="en-IN" sz="2500" dirty="0" err="1" smtClean="0"/>
              <a:t>Jayati</a:t>
            </a:r>
            <a:r>
              <a:rPr lang="en-IN" sz="2500" dirty="0" smtClean="0"/>
              <a:t> </a:t>
            </a:r>
            <a:r>
              <a:rPr lang="en-IN" sz="2500" dirty="0" err="1" smtClean="0"/>
              <a:t>Ghosh</a:t>
            </a:r>
            <a:r>
              <a:rPr lang="en-IN" sz="2500" dirty="0" smtClean="0"/>
              <a:t> who have given the following arguments.</a:t>
            </a:r>
          </a:p>
          <a:p>
            <a:pPr marL="514350" indent="-514350" algn="just">
              <a:buFont typeface="+mj-lt"/>
              <a:buAutoNum type="romanLcPeriod"/>
            </a:pPr>
            <a:r>
              <a:rPr lang="en-IN" sz="2500" dirty="0" smtClean="0"/>
              <a:t>If  the  deficit  is  in  the  form  of  capital  expenditure,  it  would contribute to future growth.</a:t>
            </a:r>
          </a:p>
          <a:p>
            <a:pPr marL="514350" indent="-514350" algn="just">
              <a:buFont typeface="+mj-lt"/>
              <a:buAutoNum type="romanLcPeriod"/>
            </a:pPr>
            <a:r>
              <a:rPr lang="en-IN" sz="2500" dirty="0" smtClean="0"/>
              <a:t>Fiscal deficit is not the only cause for higher inflation. During the late 1990s, the rate of inflation has fallen even when the fiscal deficit was as high 5.5 percent of GDP.</a:t>
            </a:r>
          </a:p>
          <a:p>
            <a:pPr marL="514350" indent="-514350" algn="just">
              <a:buFont typeface="+mj-lt"/>
              <a:buAutoNum type="romanLcPeriod"/>
            </a:pPr>
            <a:r>
              <a:rPr lang="en-IN" sz="2500" dirty="0" smtClean="0"/>
              <a:t>Higher fiscal deficit need not necessarily cause external crisis. The external vulnerability  depends  more  on  capital  and trade account convertibility. In India, we have managed  to build large foreign exchange reserves, though fiscal  deficit has not come down.</a:t>
            </a:r>
          </a:p>
          <a:p>
            <a:pPr marL="0" indent="0" algn="just">
              <a:buNone/>
            </a:pPr>
            <a:r>
              <a:rPr lang="en-IN" sz="2500" dirty="0" smtClean="0"/>
              <a:t>In short the assumptions of the FRBM Act are theoretically incorrect.</a:t>
            </a:r>
          </a:p>
          <a:p>
            <a:pPr marL="514350" indent="-514350" algn="just">
              <a:buNone/>
            </a:pPr>
            <a:r>
              <a:rPr lang="en-IN" sz="2500" dirty="0" smtClean="0"/>
              <a:t>    </a:t>
            </a:r>
            <a:r>
              <a:rPr lang="en-IN" sz="2800" dirty="0" smtClean="0"/>
              <a:t/>
            </a:r>
            <a:br>
              <a:rPr lang="en-IN" sz="2800" dirty="0" smtClean="0"/>
            </a:br>
            <a:r>
              <a:rPr lang="en-IN" sz="2800" dirty="0" smtClean="0"/>
              <a:t> </a:t>
            </a:r>
            <a:endParaRPr lang="en-IN" sz="2800" dirty="0"/>
          </a:p>
        </p:txBody>
      </p:sp>
      <p:sp>
        <p:nvSpPr>
          <p:cNvPr id="6" name="Title 1"/>
          <p:cNvSpPr>
            <a:spLocks noGrp="1"/>
          </p:cNvSpPr>
          <p:nvPr>
            <p:ph type="title"/>
          </p:nvPr>
        </p:nvSpPr>
        <p:spPr>
          <a:xfrm>
            <a:off x="457200" y="142852"/>
            <a:ext cx="8229600" cy="642942"/>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3"/>
            </a:pPr>
            <a:r>
              <a:rPr lang="en-IN" sz="2800" b="1" dirty="0" smtClean="0"/>
              <a:t>The Basis of Target Determination:- </a:t>
            </a:r>
          </a:p>
          <a:p>
            <a:pPr marL="812800" indent="-276225" algn="just"/>
            <a:r>
              <a:rPr lang="en-IN" sz="2800" dirty="0" smtClean="0"/>
              <a:t>The Act states that gross fiscal deficit should be reduced to 3% of GDP up to March 31, 2009. This means that government borrowings would be restricted to 3% of GDP. </a:t>
            </a:r>
          </a:p>
          <a:p>
            <a:pPr marL="812800" indent="-276225" algn="just"/>
            <a:r>
              <a:rPr lang="en-IN" sz="2800" dirty="0" smtClean="0"/>
              <a:t> According to Dr. </a:t>
            </a:r>
            <a:r>
              <a:rPr lang="en-IN" sz="2800" dirty="0" err="1" smtClean="0"/>
              <a:t>Chelliah</a:t>
            </a:r>
            <a:r>
              <a:rPr lang="en-IN" sz="2800" dirty="0" smtClean="0"/>
              <a:t> this target is very stringent. The ratio of gross fiscal deficit to GDP should be 4 to 5% of GDP to boost investment in infrastructure and accelerate the process of economic development.</a:t>
            </a:r>
            <a:endParaRPr lang="en-IN" sz="2800" b="1" dirty="0" smtClean="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4"/>
            </a:pPr>
            <a:r>
              <a:rPr lang="en-IN" sz="2800" b="1" dirty="0" smtClean="0"/>
              <a:t>Neglect of Capital Expenditure:- </a:t>
            </a:r>
          </a:p>
          <a:p>
            <a:pPr marL="514350" indent="-514350" algn="just">
              <a:buNone/>
            </a:pPr>
            <a:r>
              <a:rPr lang="en-IN" sz="2800" b="1" dirty="0" smtClean="0"/>
              <a:t>	</a:t>
            </a:r>
            <a:r>
              <a:rPr lang="en-IN" sz="2800" dirty="0" smtClean="0"/>
              <a:t>One of the major limitations of FRBM Act is the continuous decline in capital expenditure. According to critics to reduce fiscal deficit the government has reduced capital expenditure from 4.4% of GDP in 1990-91 to 1.7%  of GDP in 2009-10.  This  will restrict  governments’ investment  in  infrastructure  in  future  which  is  vital  for  rapid economic growth.</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5"/>
            </a:pPr>
            <a:r>
              <a:rPr lang="en-IN" sz="2800" b="1" dirty="0" smtClean="0"/>
              <a:t>Neglect of Social Sector:- </a:t>
            </a:r>
          </a:p>
          <a:p>
            <a:pPr marL="900113" indent="-363538" algn="just" defTabSz="812800"/>
            <a:r>
              <a:rPr lang="en-IN" sz="2800" dirty="0" smtClean="0"/>
              <a:t>There is a fear that if the govts. of the day, tries to meet the FRBM targets by reducing social sector expenditure on education, health and family welfare, then it will adversely affect the human development, which is a key factor influencing growth and development.</a:t>
            </a:r>
          </a:p>
          <a:p>
            <a:pPr marL="900113" indent="-363538" algn="just" defTabSz="812800"/>
            <a:r>
              <a:rPr lang="en-IN" sz="2800" dirty="0" smtClean="0"/>
              <a:t>This trend in public expenditure has already started in many areas.</a:t>
            </a:r>
          </a:p>
          <a:p>
            <a:pPr marL="514350" indent="-514350" algn="just">
              <a:buNone/>
            </a:pP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6"/>
            </a:pPr>
            <a:r>
              <a:rPr lang="en-IN" sz="2800" b="1" dirty="0" smtClean="0"/>
              <a:t>Impact on Equity:- </a:t>
            </a:r>
          </a:p>
          <a:p>
            <a:pPr marL="900113" indent="-363538" algn="just" defTabSz="812800"/>
            <a:r>
              <a:rPr lang="en-IN" sz="2800" dirty="0" smtClean="0"/>
              <a:t>Equity refers to fair and equal distribution of income among the citizens of a nation. </a:t>
            </a:r>
          </a:p>
          <a:p>
            <a:pPr marL="900113" indent="-363538" algn="just" defTabSz="812800"/>
            <a:r>
              <a:rPr lang="en-IN" sz="2800" dirty="0" smtClean="0"/>
              <a:t>Some critics believe that the Act will harm equity. They argue that the pattern of investment determines the pattern of output which in turns, determines the pattern of income distribution.</a:t>
            </a:r>
          </a:p>
          <a:p>
            <a:pPr marL="900113" indent="-363538" algn="just" defTabSz="812800"/>
            <a:r>
              <a:rPr lang="en-IN" sz="2800" dirty="0" smtClean="0"/>
              <a:t>When there is a need to control fiscal deficit, there will be reduction in subsidies given to the poor .</a:t>
            </a:r>
          </a:p>
          <a:p>
            <a:pPr marL="514350" indent="-514350" algn="just">
              <a:buNone/>
            </a:pP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7"/>
            </a:pPr>
            <a:r>
              <a:rPr lang="en-IN" sz="2800" b="1" dirty="0" smtClean="0"/>
              <a:t>Ignores the significance of Revenue:- </a:t>
            </a:r>
          </a:p>
          <a:p>
            <a:pPr marL="900113" indent="-363538" algn="just" defTabSz="812800"/>
            <a:r>
              <a:rPr lang="en-IN" sz="2800" dirty="0" smtClean="0"/>
              <a:t>The FRBM Act gives too much emphasis on reducing public expenditure in order to reduce deficits and ignores the importance of revenue. </a:t>
            </a:r>
          </a:p>
          <a:p>
            <a:pPr marL="900113" indent="-363538" algn="just" defTabSz="812800"/>
            <a:r>
              <a:rPr lang="en-IN" sz="2800" dirty="0" smtClean="0"/>
              <a:t>Deficits can also be controlled if collection of tax and non-tax revenues improves.</a:t>
            </a:r>
          </a:p>
          <a:p>
            <a:pPr marL="514350" indent="-514350" algn="just">
              <a:buNone/>
            </a:pP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714380"/>
          </a:xfrm>
        </p:spPr>
        <p:txBody>
          <a:bodyPr>
            <a:noAutofit/>
          </a:bodyPr>
          <a:lstStyle/>
          <a:p>
            <a:r>
              <a:rPr lang="en-IN" sz="3200" b="1" dirty="0" smtClean="0"/>
              <a:t>3. Transfer and Non-transfer Expenditure</a:t>
            </a:r>
            <a:endParaRPr lang="en-IN" sz="3200" dirty="0"/>
          </a:p>
        </p:txBody>
      </p:sp>
      <p:graphicFrame>
        <p:nvGraphicFramePr>
          <p:cNvPr id="4" name="Content Placeholder 3"/>
          <p:cNvGraphicFramePr>
            <a:graphicFrameLocks noGrp="1"/>
          </p:cNvGraphicFramePr>
          <p:nvPr>
            <p:ph idx="1"/>
          </p:nvPr>
        </p:nvGraphicFramePr>
        <p:xfrm>
          <a:off x="457200" y="862034"/>
          <a:ext cx="8229600" cy="5897880"/>
        </p:xfrm>
        <a:graphic>
          <a:graphicData uri="http://schemas.openxmlformats.org/drawingml/2006/table">
            <a:tbl>
              <a:tblPr firstRow="1" bandRow="1">
                <a:tableStyleId>{5940675A-B579-460E-94D1-54222C63F5DA}</a:tableStyleId>
              </a:tblPr>
              <a:tblGrid>
                <a:gridCol w="4043362"/>
                <a:gridCol w="4186238"/>
              </a:tblGrid>
              <a:tr h="4469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IN" sz="2500" b="1" i="0" u="none" strike="noStrike" kern="1200" cap="none" spc="0" normalizeH="0" baseline="0" noProof="0" dirty="0" smtClean="0">
                          <a:ln>
                            <a:noFill/>
                          </a:ln>
                          <a:solidFill>
                            <a:prstClr val="black"/>
                          </a:solidFill>
                          <a:effectLst/>
                          <a:uLnTx/>
                          <a:uFillTx/>
                          <a:latin typeface="+mn-lt"/>
                          <a:ea typeface="+mj-ea"/>
                          <a:cs typeface="+mj-cs"/>
                        </a:rPr>
                        <a:t>Transfer </a:t>
                      </a:r>
                      <a:r>
                        <a:rPr lang="en-IN" sz="2500" b="1" dirty="0" smtClean="0"/>
                        <a:t>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IN" sz="2500" b="1" i="0" u="none" strike="noStrike" kern="1200" cap="none" spc="0" normalizeH="0" baseline="0" noProof="0" dirty="0" smtClean="0">
                          <a:ln>
                            <a:noFill/>
                          </a:ln>
                          <a:solidFill>
                            <a:prstClr val="black"/>
                          </a:solidFill>
                          <a:effectLst/>
                          <a:uLnTx/>
                          <a:uFillTx/>
                          <a:latin typeface="+mn-lt"/>
                          <a:ea typeface="+mj-ea"/>
                          <a:cs typeface="+mj-cs"/>
                        </a:rPr>
                        <a:t>Non-transfer </a:t>
                      </a:r>
                      <a:r>
                        <a:rPr lang="en-IN" sz="2500" b="1" dirty="0" smtClean="0"/>
                        <a:t> Expenditure</a:t>
                      </a:r>
                      <a:endParaRPr lang="en-IN" sz="25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714">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en-IN" sz="2500" b="0" i="0" u="none" strike="noStrike" kern="1200" cap="none" spc="0" normalizeH="0" baseline="0" noProof="0" dirty="0" smtClean="0">
                          <a:ln>
                            <a:noFill/>
                          </a:ln>
                          <a:solidFill>
                            <a:prstClr val="black"/>
                          </a:solidFill>
                          <a:effectLst/>
                          <a:uLnTx/>
                          <a:uFillTx/>
                          <a:latin typeface="+mn-lt"/>
                          <a:ea typeface="+mn-ea"/>
                          <a:cs typeface="+mn-cs"/>
                        </a:rPr>
                        <a:t>Transfer expenditure is that expenditure which involves the transfer of income from one person to another.</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en-IN" sz="2500" b="0" i="0" u="none" strike="noStrike" kern="1200" cap="none" spc="0" normalizeH="0" baseline="0" noProof="0" dirty="0" smtClean="0">
                          <a:ln>
                            <a:noFill/>
                          </a:ln>
                          <a:solidFill>
                            <a:prstClr val="black"/>
                          </a:solidFill>
                          <a:effectLst/>
                          <a:uLnTx/>
                          <a:uFillTx/>
                          <a:latin typeface="+mn-lt"/>
                          <a:ea typeface="+mn-ea"/>
                          <a:cs typeface="+mn-cs"/>
                        </a:rPr>
                        <a:t>It is done by the government  on pension, unemployment  allowances, sickness benefit, welfare benefits, interest payment, public debt and subsidies, etc. </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en-IN" sz="2500" b="0" i="0" u="none" strike="noStrike" kern="1200" cap="none" spc="0" normalizeH="0" baseline="0" noProof="0" dirty="0" smtClean="0">
                          <a:ln>
                            <a:noFill/>
                          </a:ln>
                          <a:solidFill>
                            <a:prstClr val="black"/>
                          </a:solidFill>
                          <a:effectLst/>
                          <a:uLnTx/>
                          <a:uFillTx/>
                          <a:latin typeface="+mn-lt"/>
                          <a:ea typeface="+mn-ea"/>
                          <a:cs typeface="+mn-cs"/>
                        </a:rPr>
                        <a:t>It does not involve creation of goods and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AutoNum type="arabicPeriod"/>
                      </a:pPr>
                      <a:r>
                        <a:rPr kumimoji="0" lang="en-IN" sz="2500" b="0" i="0" u="none" strike="noStrike" kern="1200" cap="none" spc="0" normalizeH="0" baseline="0" noProof="0" dirty="0" smtClean="0">
                          <a:ln>
                            <a:noFill/>
                          </a:ln>
                          <a:solidFill>
                            <a:prstClr val="black"/>
                          </a:solidFill>
                          <a:effectLst/>
                          <a:uLnTx/>
                          <a:uFillTx/>
                          <a:latin typeface="+mn-lt"/>
                          <a:ea typeface="+mn-ea"/>
                          <a:cs typeface="+mn-cs"/>
                        </a:rPr>
                        <a:t>The expenditure done by the government to create output and income in the country is known as non-transfer expenditure.</a:t>
                      </a:r>
                    </a:p>
                    <a:p>
                      <a:pPr marL="342900" indent="-342900" algn="just">
                        <a:buAutoNum type="arabicPeriod"/>
                      </a:pPr>
                      <a:r>
                        <a:rPr kumimoji="0" lang="en-IN" sz="2500" b="0" i="0" u="none" strike="noStrike" kern="1200" cap="none" spc="0" normalizeH="0" baseline="0" noProof="0" dirty="0" smtClean="0">
                          <a:ln>
                            <a:noFill/>
                          </a:ln>
                          <a:solidFill>
                            <a:prstClr val="black"/>
                          </a:solidFill>
                          <a:effectLst/>
                          <a:uLnTx/>
                          <a:uFillTx/>
                          <a:latin typeface="+mn-lt"/>
                          <a:ea typeface="+mn-ea"/>
                          <a:cs typeface="+mn-cs"/>
                        </a:rPr>
                        <a:t>They are incurred for buying or using goods and services, these include expenditure on defence, education, public health etc. </a:t>
                      </a:r>
                    </a:p>
                    <a:p>
                      <a:pPr marL="342900" indent="-342900" algn="just">
                        <a:buAutoNum type="arabicPeriod"/>
                      </a:pPr>
                      <a:r>
                        <a:rPr lang="en-IN" sz="2500" dirty="0" smtClean="0"/>
                        <a:t>It uses productive resources and generates employment and income directly in the country.  </a:t>
                      </a:r>
                      <a:endParaRPr kumimoji="0" lang="en-IN" sz="25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Font typeface="+mj-lt"/>
              <a:buAutoNum type="arabicPeriod" startAt="8"/>
            </a:pPr>
            <a:r>
              <a:rPr lang="en-IN" sz="2800" b="1" dirty="0" smtClean="0"/>
              <a:t>Impact on Private Investments:- </a:t>
            </a:r>
          </a:p>
          <a:p>
            <a:pPr marL="812800" indent="-276225" algn="just"/>
            <a:r>
              <a:rPr lang="en-IN" sz="2800" dirty="0" smtClean="0"/>
              <a:t>Some economists argue that if capital expenditure on infrastructure is reduced, it will have a negative impact on productive efficiency.</a:t>
            </a:r>
          </a:p>
          <a:p>
            <a:pPr marL="812800" indent="-276225" algn="just"/>
            <a:r>
              <a:rPr lang="en-IN" sz="2800" dirty="0" smtClean="0"/>
              <a:t>This will reduce profitability of private investment and impact growth in the long run.</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329642" cy="4572032"/>
          </a:xfrm>
        </p:spPr>
        <p:txBody>
          <a:bodyPr>
            <a:noAutofit/>
          </a:bodyPr>
          <a:lstStyle/>
          <a:p>
            <a:pPr marL="514350" indent="-514350" algn="just">
              <a:buNone/>
            </a:pPr>
            <a:r>
              <a:rPr lang="en-IN" sz="2800" b="1" dirty="0" smtClean="0"/>
              <a:t>Conclusion</a:t>
            </a:r>
          </a:p>
          <a:p>
            <a:pPr marL="0" indent="0" algn="just">
              <a:buNone/>
            </a:pPr>
            <a:r>
              <a:rPr lang="en-IN" sz="2800" dirty="0" smtClean="0"/>
              <a:t>In spite of all its criticism, the FRBM Act 2003 is an important step taken by the govts. Towards better management of its financial operations. Also, the FRBM targets need not necessarily come in the way meeting necessary and desirable expenditures.</a:t>
            </a:r>
            <a:endParaRPr lang="en-IN" sz="2800" dirty="0"/>
          </a:p>
        </p:txBody>
      </p:sp>
      <p:sp>
        <p:nvSpPr>
          <p:cNvPr id="6" name="Title 1"/>
          <p:cNvSpPr>
            <a:spLocks noGrp="1"/>
          </p:cNvSpPr>
          <p:nvPr>
            <p:ph type="title"/>
          </p:nvPr>
        </p:nvSpPr>
        <p:spPr>
          <a:xfrm>
            <a:off x="457200" y="142852"/>
            <a:ext cx="8229600" cy="928694"/>
          </a:xfrm>
        </p:spPr>
        <p:txBody>
          <a:bodyPr>
            <a:noAutofit/>
          </a:bodyPr>
          <a:lstStyle/>
          <a:p>
            <a:r>
              <a:rPr lang="en-IN" sz="3200" b="1" dirty="0" smtClean="0">
                <a:solidFill>
                  <a:prstClr val="black"/>
                </a:solidFill>
              </a:rPr>
              <a:t>	</a:t>
            </a:r>
            <a:r>
              <a:rPr lang="en-IN" sz="3500" b="1" dirty="0" smtClean="0">
                <a:solidFill>
                  <a:prstClr val="black"/>
                </a:solidFill>
              </a:rPr>
              <a:t>EVALUATION OF FRBM ACT 2003</a:t>
            </a:r>
            <a:endParaRPr lang="en-IN"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714380"/>
          </a:xfrm>
        </p:spPr>
        <p:txBody>
          <a:bodyPr>
            <a:noAutofit/>
          </a:bodyPr>
          <a:lstStyle/>
          <a:p>
            <a:r>
              <a:rPr lang="en-IN" sz="3200" b="1" dirty="0" smtClean="0"/>
              <a:t>4. Plan and Non-plan Expenditure</a:t>
            </a:r>
            <a:endParaRPr lang="en-IN" sz="3200" dirty="0"/>
          </a:p>
        </p:txBody>
      </p:sp>
      <p:graphicFrame>
        <p:nvGraphicFramePr>
          <p:cNvPr id="4" name="Content Placeholder 3"/>
          <p:cNvGraphicFramePr>
            <a:graphicFrameLocks noGrp="1"/>
          </p:cNvGraphicFramePr>
          <p:nvPr>
            <p:ph idx="1"/>
          </p:nvPr>
        </p:nvGraphicFramePr>
        <p:xfrm>
          <a:off x="457200" y="862034"/>
          <a:ext cx="8229600" cy="5807154"/>
        </p:xfrm>
        <a:graphic>
          <a:graphicData uri="http://schemas.openxmlformats.org/drawingml/2006/table">
            <a:tbl>
              <a:tblPr firstRow="1" bandRow="1">
                <a:tableStyleId>{5940675A-B579-460E-94D1-54222C63F5DA}</a:tableStyleId>
              </a:tblPr>
              <a:tblGrid>
                <a:gridCol w="4043362"/>
                <a:gridCol w="4186238"/>
              </a:tblGrid>
              <a:tr h="4469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IN" sz="2500" b="1" i="0" u="none" strike="noStrike" kern="1200" cap="none" spc="0" normalizeH="0" baseline="0" noProof="0" dirty="0" smtClean="0">
                          <a:ln>
                            <a:noFill/>
                          </a:ln>
                          <a:solidFill>
                            <a:prstClr val="black"/>
                          </a:solidFill>
                          <a:effectLst/>
                          <a:uLnTx/>
                          <a:uFillTx/>
                          <a:latin typeface="+mn-lt"/>
                          <a:ea typeface="+mj-ea"/>
                          <a:cs typeface="+mj-cs"/>
                        </a:rPr>
                        <a:t>Plan </a:t>
                      </a:r>
                      <a:r>
                        <a:rPr lang="en-IN" sz="2500" b="1" dirty="0" smtClean="0"/>
                        <a:t>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500" b="1" dirty="0" smtClean="0"/>
                        <a:t>Non-plan Expenditure</a:t>
                      </a:r>
                      <a:endParaRPr lang="en-IN" sz="25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714">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500" dirty="0" smtClean="0"/>
                        <a:t>The expenditure incurred by the government for development schemes, which are outlined in the ongoing five year plan.</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500" b="0" dirty="0" smtClean="0"/>
                        <a:t>Plan expenditure </a:t>
                      </a:r>
                      <a:r>
                        <a:rPr lang="en-IN" sz="2500" dirty="0" smtClean="0"/>
                        <a:t>is one, which is provided in the budget.</a:t>
                      </a:r>
                    </a:p>
                    <a:p>
                      <a:pPr marL="342900" marR="0" indent="-342900" algn="just" defTabSz="914400" rtl="0" eaLnBrk="1" fontAlgn="auto" latinLnBrk="0" hangingPunct="1">
                        <a:lnSpc>
                          <a:spcPct val="100000"/>
                        </a:lnSpc>
                        <a:spcBef>
                          <a:spcPts val="0"/>
                        </a:spcBef>
                        <a:spcAft>
                          <a:spcPts val="0"/>
                        </a:spcAft>
                        <a:buClrTx/>
                        <a:buSzTx/>
                        <a:buFontTx/>
                        <a:buAutoNum type="arabicPeriod"/>
                        <a:tabLst/>
                        <a:defRPr/>
                      </a:pPr>
                      <a:r>
                        <a:rPr lang="en-IN" sz="2500" dirty="0" smtClean="0"/>
                        <a:t>This expenditure is called as development expenditure because it promotes economic growth and development</a:t>
                      </a:r>
                      <a:endParaRPr kumimoji="0" lang="en-IN" sz="25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AutoNum type="arabicPeriod"/>
                      </a:pPr>
                      <a:r>
                        <a:rPr lang="en-IN" sz="2500" b="0" dirty="0" smtClean="0"/>
                        <a:t>Non-plan expenditure </a:t>
                      </a:r>
                      <a:r>
                        <a:rPr lang="en-IN" sz="2500" dirty="0" smtClean="0"/>
                        <a:t>refers to that expenditure which is not included in the ongoing five-year plan. </a:t>
                      </a:r>
                    </a:p>
                    <a:p>
                      <a:pPr marL="342900" indent="-342900" algn="just">
                        <a:buAutoNum type="arabicPeriod"/>
                      </a:pPr>
                      <a:r>
                        <a:rPr lang="en-IN" sz="2500" dirty="0" smtClean="0"/>
                        <a:t>Non-plan expenditure does not have any provision in the budget. </a:t>
                      </a:r>
                      <a:r>
                        <a:rPr kumimoji="0" lang="en-IN" sz="2500" b="0" i="0" u="none" strike="noStrike" kern="1200" cap="none" spc="0" normalizeH="0" baseline="0" noProof="0" dirty="0" smtClean="0">
                          <a:ln>
                            <a:noFill/>
                          </a:ln>
                          <a:solidFill>
                            <a:prstClr val="black"/>
                          </a:solidFill>
                          <a:effectLst/>
                          <a:uLnTx/>
                          <a:uFillTx/>
                          <a:latin typeface="+mn-lt"/>
                          <a:ea typeface="+mn-ea"/>
                          <a:cs typeface="+mn-cs"/>
                        </a:rPr>
                        <a:t> </a:t>
                      </a:r>
                    </a:p>
                    <a:p>
                      <a:pPr marL="342900" indent="-342900" algn="just">
                        <a:buAutoNum type="arabicPeriod"/>
                      </a:pPr>
                      <a:r>
                        <a:rPr lang="en-IN" sz="2500" dirty="0" smtClean="0"/>
                        <a:t>It consists of non-development expenditure and thus termed as non-development expenditure.</a:t>
                      </a:r>
                      <a:endParaRPr kumimoji="0" lang="en-IN" sz="25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514350" indent="-514350" algn="just">
              <a:buFont typeface="+mj-lt"/>
              <a:buAutoNum type="alphaLcParenR"/>
            </a:pPr>
            <a:r>
              <a:rPr lang="en-IN" sz="2800" dirty="0" smtClean="0"/>
              <a:t>Expenditure on political executive: Expenditure on ceremonial heads of state.</a:t>
            </a:r>
          </a:p>
          <a:p>
            <a:pPr marL="514350" indent="-514350" algn="just">
              <a:buFont typeface="+mj-lt"/>
              <a:buAutoNum type="alphaLcParenR"/>
            </a:pPr>
            <a:r>
              <a:rPr lang="en-IN" sz="2800" dirty="0" smtClean="0"/>
              <a:t>Administrative expenditure:- Expenditure on government departments and offices etc.</a:t>
            </a:r>
          </a:p>
          <a:p>
            <a:pPr marL="514350" indent="-514350" algn="just">
              <a:buFont typeface="+mj-lt"/>
              <a:buAutoNum type="alphaLcParenR"/>
            </a:pPr>
            <a:r>
              <a:rPr lang="en-IN" sz="2800" dirty="0" smtClean="0"/>
              <a:t>Security expenditure:- Expenditure on defence. Expenditure on administration of justice.</a:t>
            </a:r>
          </a:p>
          <a:p>
            <a:pPr marL="514350" indent="-514350" algn="just">
              <a:buFont typeface="+mj-lt"/>
              <a:buAutoNum type="alphaLcParenR"/>
            </a:pPr>
            <a:r>
              <a:rPr lang="en-IN" sz="2800" dirty="0" smtClean="0"/>
              <a:t>Development expenditure.</a:t>
            </a:r>
          </a:p>
          <a:p>
            <a:pPr marL="514350" indent="-514350" algn="just">
              <a:buFont typeface="+mj-lt"/>
              <a:buAutoNum type="alphaLcParenR"/>
            </a:pPr>
            <a:r>
              <a:rPr lang="en-IN" sz="2800" dirty="0" smtClean="0"/>
              <a:t>Social expenditure:- Expenditure on public health, community welfare, social security, education etc.</a:t>
            </a: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5. Dalton’s Classification of Public Expenditure</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329642" cy="5429288"/>
          </a:xfrm>
        </p:spPr>
        <p:txBody>
          <a:bodyPr>
            <a:noAutofit/>
          </a:bodyPr>
          <a:lstStyle/>
          <a:p>
            <a:pPr marL="0" indent="0" algn="just">
              <a:buNone/>
            </a:pPr>
            <a:r>
              <a:rPr lang="en-IN" sz="2800" dirty="0" smtClean="0"/>
              <a:t>The size of public expenditure has been rising in both developed and developing countries due to increased in governmental functions both intensively and extensively.</a:t>
            </a:r>
          </a:p>
          <a:p>
            <a:pPr marL="0" indent="0" algn="just">
              <a:buNone/>
            </a:pPr>
            <a:r>
              <a:rPr lang="en-IN" sz="2800" dirty="0" smtClean="0"/>
              <a:t>Increase in public expenditure has been explained by </a:t>
            </a:r>
            <a:r>
              <a:rPr lang="en-IN" sz="2800" i="1" dirty="0" smtClean="0"/>
              <a:t>Wagner’s Law </a:t>
            </a:r>
            <a:r>
              <a:rPr lang="en-IN" sz="2800" dirty="0" smtClean="0"/>
              <a:t>and </a:t>
            </a:r>
            <a:r>
              <a:rPr lang="en-IN" sz="2800" i="1" dirty="0" smtClean="0"/>
              <a:t>Wiseman-peacock Hypothesis</a:t>
            </a:r>
            <a:r>
              <a:rPr lang="en-IN" sz="2800" dirty="0" smtClean="0"/>
              <a:t>.</a:t>
            </a:r>
          </a:p>
          <a:p>
            <a:pPr marL="0" indent="0" algn="just">
              <a:buNone/>
            </a:pPr>
            <a:r>
              <a:rPr lang="en-IN" sz="2800" b="1" dirty="0" smtClean="0"/>
              <a:t>Wagner’s Law</a:t>
            </a:r>
            <a:r>
              <a:rPr lang="en-IN" sz="2800" dirty="0" smtClean="0"/>
              <a:t>: Adolf Wagner observed that there are tendencies for activities of the government to increase both intensively and extensively.</a:t>
            </a:r>
          </a:p>
          <a:p>
            <a:pPr marL="0" indent="0" algn="just">
              <a:buNone/>
            </a:pPr>
            <a:r>
              <a:rPr lang="en-IN" sz="2800" b="1" dirty="0" smtClean="0"/>
              <a:t>Wiseman-Peacock Hypothesis</a:t>
            </a:r>
            <a:r>
              <a:rPr lang="en-IN" sz="2800" dirty="0" smtClean="0"/>
              <a:t>: According to this hypothesis, public expenditure does not increase at a steady continuous rate but in a step like manner.</a:t>
            </a:r>
          </a:p>
          <a:p>
            <a:pPr marL="0" indent="0" algn="just">
              <a:buNone/>
            </a:pPr>
            <a:endParaRPr lang="en-IN" sz="2800" dirty="0"/>
          </a:p>
        </p:txBody>
      </p:sp>
      <p:sp>
        <p:nvSpPr>
          <p:cNvPr id="6" name="Title 1"/>
          <p:cNvSpPr>
            <a:spLocks noGrp="1"/>
          </p:cNvSpPr>
          <p:nvPr>
            <p:ph type="title"/>
          </p:nvPr>
        </p:nvSpPr>
        <p:spPr>
          <a:xfrm>
            <a:off x="457200" y="142852"/>
            <a:ext cx="8229600" cy="714380"/>
          </a:xfrm>
        </p:spPr>
        <p:txBody>
          <a:bodyPr>
            <a:normAutofit/>
          </a:bodyPr>
          <a:lstStyle/>
          <a:p>
            <a:r>
              <a:rPr lang="en-IN" sz="2800" b="1" dirty="0" smtClean="0"/>
              <a:t>Causes of Growth of Public Expenditure in India</a:t>
            </a:r>
            <a:endParaRPr lang="en-I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2937</TotalTime>
  <Words>4536</Words>
  <Application>Microsoft Office PowerPoint</Application>
  <PresentationFormat>On-screen Show (4:3)</PresentationFormat>
  <Paragraphs>325</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SEMESTER V</vt:lpstr>
      <vt:lpstr>    PUBLIC EXPENDITURE</vt:lpstr>
      <vt:lpstr>Slide 3</vt:lpstr>
      <vt:lpstr>1. Revenue and Capital Expenditure</vt:lpstr>
      <vt:lpstr>2. Productive and Unproductive Expenditure</vt:lpstr>
      <vt:lpstr>3. Transfer and Non-transfer Expenditure</vt:lpstr>
      <vt:lpstr>4. Plan and Non-plan Expenditure</vt:lpstr>
      <vt:lpstr>5. Dalton’s Classification of Public Expenditure</vt:lpstr>
      <vt:lpstr>Causes of Growth of Public Expenditure in India</vt:lpstr>
      <vt:lpstr>Causes of Growth of Public Expenditure in India</vt:lpstr>
      <vt:lpstr>Causes of Growth of Public Expenditure in India</vt:lpstr>
      <vt:lpstr>Causes of Growth of Public Expenditure in India</vt:lpstr>
      <vt:lpstr>Causes of Growth of Public Expenditure in India</vt:lpstr>
      <vt:lpstr>Causes of Growth of Public Expenditure in India</vt:lpstr>
      <vt:lpstr>Causes of Growth of Public Expenditure in India</vt:lpstr>
      <vt:lpstr> PUBLIC DEBT </vt:lpstr>
      <vt:lpstr>1. Productive and Unproductive Public Debt</vt:lpstr>
      <vt:lpstr>2. Compulsory and Voluntary Public Debt</vt:lpstr>
      <vt:lpstr>3. Internal and External Debt</vt:lpstr>
      <vt:lpstr>4. Short term and long term debt</vt:lpstr>
      <vt:lpstr>5. Redeemable and Irredeemable debt</vt:lpstr>
      <vt:lpstr>6. Funded and Unfunded debt</vt:lpstr>
      <vt:lpstr>Slide 23</vt:lpstr>
      <vt:lpstr> BURDEN OF INTERNAL DEBT </vt:lpstr>
      <vt:lpstr> BURDEN OF INTERNAL DEBT </vt:lpstr>
      <vt:lpstr> BURDEN OF INTERNAL DEBT </vt:lpstr>
      <vt:lpstr> BURDEN OF INTERNAL DEBT </vt:lpstr>
      <vt:lpstr> BURDEN OF INTERNAL DEBT </vt:lpstr>
      <vt:lpstr> BURDEN OF EXTERNAL DEBT </vt:lpstr>
      <vt:lpstr> BURDEN OF EXTERNAL DEBT </vt:lpstr>
      <vt:lpstr> BURDEN OF EXTERNAL DEBT </vt:lpstr>
      <vt:lpstr> BURDEN OF EXTERNAL DEBT </vt:lpstr>
      <vt:lpstr>CONCEPTS OF DEFICITS </vt:lpstr>
      <vt:lpstr>Management of Public Debt</vt:lpstr>
      <vt:lpstr>Importance of Public Debt Management</vt:lpstr>
      <vt:lpstr>Framework for Public Debt Management</vt:lpstr>
      <vt:lpstr>Framework for Public Debt Management</vt:lpstr>
      <vt:lpstr>Framework for Public Debt Management</vt:lpstr>
      <vt:lpstr>Framework for Public Debt Management</vt:lpstr>
      <vt:lpstr>Framework for Public Debt Management</vt:lpstr>
      <vt:lpstr>CONCEPTS OF DEFICITS </vt:lpstr>
      <vt:lpstr>CONCEPTS OF DEFICITS </vt:lpstr>
      <vt:lpstr>CONCEPTS OF DEFICITS </vt:lpstr>
      <vt:lpstr> FISCAL RESPONSIBILITY AND BUDGET MANAGEMENT ACT 2003</vt:lpstr>
      <vt:lpstr> FISCAL RESPONSIBILITY AND BUDGET MANAGEMENT ACT 2003</vt:lpstr>
      <vt:lpstr>Objectives of the FRBM Act 2003</vt:lpstr>
      <vt:lpstr>Main Features of FRBM Act 2003 and FRBM Rules 2004</vt:lpstr>
      <vt:lpstr>Main Features of FRBM Act 2003 and FRBM Rules 2004</vt:lpstr>
      <vt:lpstr>Main Features of FRBM Act 2003 and FRBM Rules 2004</vt:lpstr>
      <vt:lpstr>Main Features of FRBM Act 2003 and FRBM Rules 2004</vt:lpstr>
      <vt:lpstr>Main Features of FRBM Act 2003 and FRBM Rules 2004</vt:lpstr>
      <vt:lpstr> EVALUATION OF FRBM ACT 2003</vt:lpstr>
      <vt:lpstr> EVALUATION OF FRBM ACT 2003</vt:lpstr>
      <vt:lpstr> EVALUATION OF FRBM ACT 2003</vt:lpstr>
      <vt:lpstr> EVALUATION OF FRBM ACT 2003</vt:lpstr>
      <vt:lpstr> EVALUATION OF FRBM ACT 2003</vt:lpstr>
      <vt:lpstr> EVALUATION OF FRBM ACT 2003</vt:lpstr>
      <vt:lpstr> EVALUATION OF FRBM ACT 2003</vt:lpstr>
      <vt:lpstr> EVALUATION OF FRBM ACT 2003</vt:lpstr>
      <vt:lpstr> EVALUATION OF FRBM ACT 2003</vt:lpstr>
      <vt:lpstr> EVALUATION OF FRBM ACT 2003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ECONOMICS III</dc:title>
  <dc:creator>omsai</dc:creator>
  <cp:lastModifiedBy>omsai</cp:lastModifiedBy>
  <cp:revision>495</cp:revision>
  <dcterms:created xsi:type="dcterms:W3CDTF">2013-06-09T14:39:50Z</dcterms:created>
  <dcterms:modified xsi:type="dcterms:W3CDTF">2015-09-08T16:24:45Z</dcterms:modified>
</cp:coreProperties>
</file>